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157" r:id="rId4"/>
  </p:sldMasterIdLst>
  <p:notesMasterIdLst>
    <p:notesMasterId r:id="rId34"/>
  </p:notesMasterIdLst>
  <p:handoutMasterIdLst>
    <p:handoutMasterId r:id="rId35"/>
  </p:handoutMasterIdLst>
  <p:sldIdLst>
    <p:sldId id="256" r:id="rId5"/>
    <p:sldId id="630" r:id="rId6"/>
    <p:sldId id="659" r:id="rId7"/>
    <p:sldId id="658" r:id="rId8"/>
    <p:sldId id="631" r:id="rId9"/>
    <p:sldId id="612" r:id="rId10"/>
    <p:sldId id="613" r:id="rId11"/>
    <p:sldId id="635" r:id="rId12"/>
    <p:sldId id="636" r:id="rId13"/>
    <p:sldId id="642" r:id="rId14"/>
    <p:sldId id="641" r:id="rId15"/>
    <p:sldId id="638" r:id="rId16"/>
    <p:sldId id="633" r:id="rId17"/>
    <p:sldId id="629" r:id="rId18"/>
    <p:sldId id="660" r:id="rId19"/>
    <p:sldId id="643" r:id="rId20"/>
    <p:sldId id="644" r:id="rId21"/>
    <p:sldId id="637" r:id="rId22"/>
    <p:sldId id="266" r:id="rId23"/>
    <p:sldId id="622" r:id="rId24"/>
    <p:sldId id="645" r:id="rId25"/>
    <p:sldId id="646" r:id="rId26"/>
    <p:sldId id="634" r:id="rId27"/>
    <p:sldId id="647" r:id="rId28"/>
    <p:sldId id="648" r:id="rId29"/>
    <p:sldId id="662" r:id="rId30"/>
    <p:sldId id="649" r:id="rId31"/>
    <p:sldId id="663" r:id="rId32"/>
    <p:sldId id="661" r:id="rId33"/>
  </p:sldIdLst>
  <p:sldSz cx="12192000" cy="6858000"/>
  <p:notesSz cx="7023100" cy="93091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
      <p:font typeface="Century Gothic" panose="020B0502020202020204" pitchFamily="34" charset="0"/>
      <p:regular r:id="rId41"/>
      <p:bold r:id="rId42"/>
      <p:italic r:id="rId43"/>
      <p:boldItalic r:id="rId44"/>
    </p:embeddedFont>
    <p:embeddedFont>
      <p:font typeface="Roboto Condensed" panose="02000000000000000000" pitchFamily="2"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AEA"/>
    <a:srgbClr val="0D3455"/>
    <a:srgbClr val="CC6600"/>
    <a:srgbClr val="086470"/>
    <a:srgbClr val="81AB75"/>
    <a:srgbClr val="A24600"/>
    <a:srgbClr val="658F41"/>
    <a:srgbClr val="C9E7B1"/>
    <a:srgbClr val="B0D0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77438" autoAdjust="0"/>
  </p:normalViewPr>
  <p:slideViewPr>
    <p:cSldViewPr snapToGrid="0" snapToObjects="1">
      <p:cViewPr varScale="1">
        <p:scale>
          <a:sx n="88" d="100"/>
          <a:sy n="88" d="100"/>
        </p:scale>
        <p:origin x="1044"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9" d="100"/>
          <a:sy n="79" d="100"/>
        </p:scale>
        <p:origin x="390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Sheet3!$B$1</c:f>
              <c:strCache>
                <c:ptCount val="1"/>
                <c:pt idx="0">
                  <c:v>Percent</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6E2-44AF-8BE1-CB9A23EE886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6E2-44AF-8BE1-CB9A23EE886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6E2-44AF-8BE1-CB9A23EE8861}"/>
              </c:ext>
            </c:extLst>
          </c:dPt>
          <c:dLbls>
            <c:dLbl>
              <c:idx val="1"/>
              <c:tx>
                <c:rich>
                  <a:bodyPr/>
                  <a:lstStyle/>
                  <a:p>
                    <a:fld id="{BA10A88B-813A-4F49-AC73-7BA1DE698ADE}" type="CATEGORYNAME">
                      <a:rPr lang="en-US"/>
                      <a:pPr/>
                      <a:t>[CATEGORY NAME]</a:t>
                    </a:fld>
                    <a:r>
                      <a:rPr lang="en-US" baseline="0"/>
                      <a:t>
50%</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E2-44AF-8BE1-CB9A23EE8861}"/>
                </c:ext>
              </c:extLst>
            </c:dLbl>
            <c:dLbl>
              <c:idx val="2"/>
              <c:tx>
                <c:rich>
                  <a:bodyPr/>
                  <a:lstStyle/>
                  <a:p>
                    <a:fld id="{29B7ABBB-2ABD-49C8-93D4-59CF10B80832}" type="CATEGORYNAME">
                      <a:rPr lang="en-US"/>
                      <a:pPr/>
                      <a:t>[CATEGORY NAME]</a:t>
                    </a:fld>
                    <a:r>
                      <a:rPr lang="en-US" baseline="0"/>
                      <a:t>
&lt;1%</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6E2-44AF-8BE1-CB9A23EE8861}"/>
                </c:ext>
              </c:extLst>
            </c:dLbl>
            <c:spPr>
              <a:solidFill>
                <a:sysClr val="window" lastClr="FFFFFF">
                  <a:alpha val="75000"/>
                </a:sysClr>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Sheet3!$A$2:$A$4</c:f>
              <c:strCache>
                <c:ptCount val="3"/>
                <c:pt idx="0">
                  <c:v>Male</c:v>
                </c:pt>
                <c:pt idx="1">
                  <c:v>Female</c:v>
                </c:pt>
                <c:pt idx="2">
                  <c:v>Other</c:v>
                </c:pt>
              </c:strCache>
            </c:strRef>
          </c:cat>
          <c:val>
            <c:numRef>
              <c:f>Sheet3!$B$2:$B$4</c:f>
              <c:numCache>
                <c:formatCode>0%</c:formatCode>
                <c:ptCount val="3"/>
                <c:pt idx="0">
                  <c:v>0.49</c:v>
                </c:pt>
                <c:pt idx="1">
                  <c:v>0.5</c:v>
                </c:pt>
                <c:pt idx="2">
                  <c:v>0</c:v>
                </c:pt>
              </c:numCache>
            </c:numRef>
          </c:val>
          <c:extLst>
            <c:ext xmlns:c16="http://schemas.microsoft.com/office/drawing/2014/chart" uri="{C3380CC4-5D6E-409C-BE32-E72D297353CC}">
              <c16:uniqueId val="{00000006-36E2-44AF-8BE1-CB9A23EE886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bg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Sheet3!$B$1</c:f>
              <c:strCache>
                <c:ptCount val="1"/>
                <c:pt idx="0">
                  <c:v>Percent</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D93-4E72-B55A-7BCA3A1ECEC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D93-4E72-B55A-7BCA3A1ECEC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D93-4E72-B55A-7BCA3A1ECEC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CD93-4E72-B55A-7BCA3A1ECEC3}"/>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CD93-4E72-B55A-7BCA3A1ECEC3}"/>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CD93-4E72-B55A-7BCA3A1ECEC3}"/>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CD93-4E72-B55A-7BCA3A1ECEC3}"/>
              </c:ext>
            </c:extLst>
          </c:dPt>
          <c:dLbls>
            <c:dLbl>
              <c:idx val="0"/>
              <c:layout>
                <c:manualLayout>
                  <c:x val="-6.251322868520405E-3"/>
                  <c:y val="-2.6074923315087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D93-4E72-B55A-7BCA3A1ECEC3}"/>
                </c:ext>
              </c:extLst>
            </c:dLbl>
            <c:dLbl>
              <c:idx val="1"/>
              <c:layout>
                <c:manualLayout>
                  <c:x val="6.8764551553724379E-2"/>
                  <c:y val="4.43273696356491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D93-4E72-B55A-7BCA3A1ECEC3}"/>
                </c:ext>
              </c:extLst>
            </c:dLbl>
            <c:dLbl>
              <c:idx val="2"/>
              <c:layout>
                <c:manualLayout>
                  <c:x val="7.3973987277491465E-2"/>
                  <c:y val="9.12622316028070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D93-4E72-B55A-7BCA3A1ECEC3}"/>
                </c:ext>
              </c:extLst>
            </c:dLbl>
            <c:dLbl>
              <c:idx val="4"/>
              <c:layout>
                <c:manualLayout>
                  <c:x val="-4.8968695803409845E-2"/>
                  <c:y val="3.38974003096140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D93-4E72-B55A-7BCA3A1ECEC3}"/>
                </c:ext>
              </c:extLst>
            </c:dLbl>
            <c:dLbl>
              <c:idx val="5"/>
              <c:layout>
                <c:manualLayout>
                  <c:x val="-9.3769843027806457E-3"/>
                  <c:y val="-5.7364831293193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D93-4E72-B55A-7BCA3A1ECEC3}"/>
                </c:ext>
              </c:extLst>
            </c:dLbl>
            <c:dLbl>
              <c:idx val="6"/>
              <c:layout>
                <c:manualLayout>
                  <c:x val="3.4382275776862231E-2"/>
                  <c:y val="-1.56449539890526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D93-4E72-B55A-7BCA3A1ECEC3}"/>
                </c:ext>
              </c:extLst>
            </c:dLbl>
            <c:spPr>
              <a:solidFill>
                <a:sysClr val="window" lastClr="FFFFFF">
                  <a:alpha val="75000"/>
                </a:sysClr>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Sheet3!$A$2:$A$8</c:f>
              <c:strCache>
                <c:ptCount val="7"/>
                <c:pt idx="0">
                  <c:v>African American</c:v>
                </c:pt>
                <c:pt idx="1">
                  <c:v>American Indian</c:v>
                </c:pt>
                <c:pt idx="2">
                  <c:v>Asian</c:v>
                </c:pt>
                <c:pt idx="3">
                  <c:v>Caucasian</c:v>
                </c:pt>
                <c:pt idx="4">
                  <c:v>Pacific Islander</c:v>
                </c:pt>
                <c:pt idx="5">
                  <c:v>Multi-Racial</c:v>
                </c:pt>
                <c:pt idx="6">
                  <c:v>No Answer</c:v>
                </c:pt>
              </c:strCache>
            </c:strRef>
          </c:cat>
          <c:val>
            <c:numRef>
              <c:f>Sheet3!$B$2:$B$8</c:f>
              <c:numCache>
                <c:formatCode>0%</c:formatCode>
                <c:ptCount val="7"/>
                <c:pt idx="0">
                  <c:v>0.09</c:v>
                </c:pt>
                <c:pt idx="1">
                  <c:v>1.9599999999999999E-2</c:v>
                </c:pt>
                <c:pt idx="2">
                  <c:v>0.09</c:v>
                </c:pt>
                <c:pt idx="3">
                  <c:v>0.65849999999999997</c:v>
                </c:pt>
                <c:pt idx="4">
                  <c:v>1.21E-2</c:v>
                </c:pt>
                <c:pt idx="5">
                  <c:v>4.6399999999999997E-2</c:v>
                </c:pt>
                <c:pt idx="6">
                  <c:v>8.2699999999999996E-2</c:v>
                </c:pt>
              </c:numCache>
            </c:numRef>
          </c:val>
          <c:extLst>
            <c:ext xmlns:c16="http://schemas.microsoft.com/office/drawing/2014/chart" uri="{C3380CC4-5D6E-409C-BE32-E72D297353CC}">
              <c16:uniqueId val="{0000000E-CD93-4E72-B55A-7BCA3A1ECEC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bg1"/>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0.7067</cdr:x>
      <cdr:y>0.47819</cdr:y>
    </cdr:from>
    <cdr:to>
      <cdr:x>0.98206</cdr:x>
      <cdr:y>0.98265</cdr:y>
    </cdr:to>
    <cdr:sp macro="" textlink="">
      <cdr:nvSpPr>
        <cdr:cNvPr id="2" name="TextBox 1">
          <a:extLst xmlns:a="http://schemas.openxmlformats.org/drawingml/2006/main">
            <a:ext uri="{FF2B5EF4-FFF2-40B4-BE49-F238E27FC236}">
              <a16:creationId xmlns:a16="http://schemas.microsoft.com/office/drawing/2014/main" id="{E6FEEF3E-B00B-4B97-A41F-363106448B32}"/>
            </a:ext>
          </a:extLst>
        </cdr:cNvPr>
        <cdr:cNvSpPr txBox="1"/>
      </cdr:nvSpPr>
      <cdr:spPr>
        <a:xfrm xmlns:a="http://schemas.openxmlformats.org/drawingml/2006/main">
          <a:off x="8614295" y="2329043"/>
          <a:ext cx="3356386" cy="2457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C863F06-7DB4-4357-A45F-19675003C8C4}" type="datetimeFigureOut">
              <a:rPr lang="en-US" smtClean="0"/>
              <a:t>8/11/2021</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DF8AC7-5E42-485F-BB55-0EA256CDC6EA}" type="slidenum">
              <a:rPr lang="en-US" smtClean="0"/>
              <a:t>‹#›</a:t>
            </a:fld>
            <a:endParaRPr lang="en-US" dirty="0"/>
          </a:p>
        </p:txBody>
      </p:sp>
    </p:spTree>
    <p:extLst>
      <p:ext uri="{BB962C8B-B14F-4D97-AF65-F5344CB8AC3E}">
        <p14:creationId xmlns:p14="http://schemas.microsoft.com/office/powerpoint/2010/main" val="13325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AB7E53-3D12-E74D-8E31-2B267FF8A2AB}" type="datetimeFigureOut">
              <a:rPr lang="en-US" smtClean="0"/>
              <a:t>8/11/2021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18988C-EF3D-9948-9D63-1CA95CB04962}" type="slidenum">
              <a:rPr lang="en-US" smtClean="0"/>
              <a:t>‹#›</a:t>
            </a:fld>
            <a:endParaRPr lang="en-US" dirty="0"/>
          </a:p>
        </p:txBody>
      </p:sp>
    </p:spTree>
    <p:extLst>
      <p:ext uri="{BB962C8B-B14F-4D97-AF65-F5344CB8AC3E}">
        <p14:creationId xmlns:p14="http://schemas.microsoft.com/office/powerpoint/2010/main" val="18404063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2</a:t>
            </a:fld>
            <a:endParaRPr lang="en-US" dirty="0"/>
          </a:p>
        </p:txBody>
      </p:sp>
    </p:spTree>
    <p:extLst>
      <p:ext uri="{BB962C8B-B14F-4D97-AF65-F5344CB8AC3E}">
        <p14:creationId xmlns:p14="http://schemas.microsoft.com/office/powerpoint/2010/main" val="218951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11</a:t>
            </a:fld>
            <a:endParaRPr lang="en-US" dirty="0"/>
          </a:p>
        </p:txBody>
      </p:sp>
    </p:spTree>
    <p:extLst>
      <p:ext uri="{BB962C8B-B14F-4D97-AF65-F5344CB8AC3E}">
        <p14:creationId xmlns:p14="http://schemas.microsoft.com/office/powerpoint/2010/main" val="2450165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12</a:t>
            </a:fld>
            <a:endParaRPr lang="en-US" dirty="0"/>
          </a:p>
        </p:txBody>
      </p:sp>
    </p:spTree>
    <p:extLst>
      <p:ext uri="{BB962C8B-B14F-4D97-AF65-F5344CB8AC3E}">
        <p14:creationId xmlns:p14="http://schemas.microsoft.com/office/powerpoint/2010/main" val="259903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13</a:t>
            </a:fld>
            <a:endParaRPr lang="en-US" dirty="0"/>
          </a:p>
        </p:txBody>
      </p:sp>
    </p:spTree>
    <p:extLst>
      <p:ext uri="{BB962C8B-B14F-4D97-AF65-F5344CB8AC3E}">
        <p14:creationId xmlns:p14="http://schemas.microsoft.com/office/powerpoint/2010/main" val="1866082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15</a:t>
            </a:fld>
            <a:endParaRPr lang="en-US" dirty="0"/>
          </a:p>
        </p:txBody>
      </p:sp>
    </p:spTree>
    <p:extLst>
      <p:ext uri="{BB962C8B-B14F-4D97-AF65-F5344CB8AC3E}">
        <p14:creationId xmlns:p14="http://schemas.microsoft.com/office/powerpoint/2010/main" val="58351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16</a:t>
            </a:fld>
            <a:endParaRPr lang="en-US" dirty="0"/>
          </a:p>
        </p:txBody>
      </p:sp>
    </p:spTree>
    <p:extLst>
      <p:ext uri="{BB962C8B-B14F-4D97-AF65-F5344CB8AC3E}">
        <p14:creationId xmlns:p14="http://schemas.microsoft.com/office/powerpoint/2010/main" val="248501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17</a:t>
            </a:fld>
            <a:endParaRPr lang="en-US" dirty="0"/>
          </a:p>
        </p:txBody>
      </p:sp>
    </p:spTree>
    <p:extLst>
      <p:ext uri="{BB962C8B-B14F-4D97-AF65-F5344CB8AC3E}">
        <p14:creationId xmlns:p14="http://schemas.microsoft.com/office/powerpoint/2010/main" val="818233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18</a:t>
            </a:fld>
            <a:endParaRPr lang="en-US" dirty="0"/>
          </a:p>
        </p:txBody>
      </p:sp>
    </p:spTree>
    <p:extLst>
      <p:ext uri="{BB962C8B-B14F-4D97-AF65-F5344CB8AC3E}">
        <p14:creationId xmlns:p14="http://schemas.microsoft.com/office/powerpoint/2010/main" val="147172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19</a:t>
            </a:fld>
            <a:endParaRPr lang="en-US" dirty="0"/>
          </a:p>
        </p:txBody>
      </p:sp>
    </p:spTree>
    <p:extLst>
      <p:ext uri="{BB962C8B-B14F-4D97-AF65-F5344CB8AC3E}">
        <p14:creationId xmlns:p14="http://schemas.microsoft.com/office/powerpoint/2010/main" val="4133421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20</a:t>
            </a:fld>
            <a:endParaRPr lang="en-US" dirty="0"/>
          </a:p>
        </p:txBody>
      </p:sp>
    </p:spTree>
    <p:extLst>
      <p:ext uri="{BB962C8B-B14F-4D97-AF65-F5344CB8AC3E}">
        <p14:creationId xmlns:p14="http://schemas.microsoft.com/office/powerpoint/2010/main" val="216160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21</a:t>
            </a:fld>
            <a:endParaRPr lang="en-US" dirty="0"/>
          </a:p>
        </p:txBody>
      </p:sp>
    </p:spTree>
    <p:extLst>
      <p:ext uri="{BB962C8B-B14F-4D97-AF65-F5344CB8AC3E}">
        <p14:creationId xmlns:p14="http://schemas.microsoft.com/office/powerpoint/2010/main" val="216160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3</a:t>
            </a:fld>
            <a:endParaRPr lang="en-US" dirty="0"/>
          </a:p>
        </p:txBody>
      </p:sp>
    </p:spTree>
    <p:extLst>
      <p:ext uri="{BB962C8B-B14F-4D97-AF65-F5344CB8AC3E}">
        <p14:creationId xmlns:p14="http://schemas.microsoft.com/office/powerpoint/2010/main" val="413342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22</a:t>
            </a:fld>
            <a:endParaRPr lang="en-US" dirty="0"/>
          </a:p>
        </p:txBody>
      </p:sp>
    </p:spTree>
    <p:extLst>
      <p:ext uri="{BB962C8B-B14F-4D97-AF65-F5344CB8AC3E}">
        <p14:creationId xmlns:p14="http://schemas.microsoft.com/office/powerpoint/2010/main" val="403335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23</a:t>
            </a:fld>
            <a:endParaRPr lang="en-US" dirty="0"/>
          </a:p>
        </p:txBody>
      </p:sp>
    </p:spTree>
    <p:extLst>
      <p:ext uri="{BB962C8B-B14F-4D97-AF65-F5344CB8AC3E}">
        <p14:creationId xmlns:p14="http://schemas.microsoft.com/office/powerpoint/2010/main" val="3947518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24</a:t>
            </a:fld>
            <a:endParaRPr lang="en-US" dirty="0"/>
          </a:p>
        </p:txBody>
      </p:sp>
    </p:spTree>
    <p:extLst>
      <p:ext uri="{BB962C8B-B14F-4D97-AF65-F5344CB8AC3E}">
        <p14:creationId xmlns:p14="http://schemas.microsoft.com/office/powerpoint/2010/main" val="874512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25</a:t>
            </a:fld>
            <a:endParaRPr lang="en-US" dirty="0"/>
          </a:p>
        </p:txBody>
      </p:sp>
    </p:spTree>
    <p:extLst>
      <p:ext uri="{BB962C8B-B14F-4D97-AF65-F5344CB8AC3E}">
        <p14:creationId xmlns:p14="http://schemas.microsoft.com/office/powerpoint/2010/main" val="1638314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26</a:t>
            </a:fld>
            <a:endParaRPr lang="en-US" dirty="0"/>
          </a:p>
        </p:txBody>
      </p:sp>
    </p:spTree>
    <p:extLst>
      <p:ext uri="{BB962C8B-B14F-4D97-AF65-F5344CB8AC3E}">
        <p14:creationId xmlns:p14="http://schemas.microsoft.com/office/powerpoint/2010/main" val="20817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27</a:t>
            </a:fld>
            <a:endParaRPr lang="en-US" dirty="0"/>
          </a:p>
        </p:txBody>
      </p:sp>
    </p:spTree>
    <p:extLst>
      <p:ext uri="{BB962C8B-B14F-4D97-AF65-F5344CB8AC3E}">
        <p14:creationId xmlns:p14="http://schemas.microsoft.com/office/powerpoint/2010/main" val="824240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28</a:t>
            </a:fld>
            <a:endParaRPr lang="en-US" dirty="0"/>
          </a:p>
        </p:txBody>
      </p:sp>
    </p:spTree>
    <p:extLst>
      <p:ext uri="{BB962C8B-B14F-4D97-AF65-F5344CB8AC3E}">
        <p14:creationId xmlns:p14="http://schemas.microsoft.com/office/powerpoint/2010/main" val="1777155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29</a:t>
            </a:fld>
            <a:endParaRPr lang="en-US" dirty="0"/>
          </a:p>
        </p:txBody>
      </p:sp>
    </p:spTree>
    <p:extLst>
      <p:ext uri="{BB962C8B-B14F-4D97-AF65-F5344CB8AC3E}">
        <p14:creationId xmlns:p14="http://schemas.microsoft.com/office/powerpoint/2010/main" val="220691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4</a:t>
            </a:fld>
            <a:endParaRPr lang="en-US" dirty="0"/>
          </a:p>
        </p:txBody>
      </p:sp>
    </p:spTree>
    <p:extLst>
      <p:ext uri="{BB962C8B-B14F-4D97-AF65-F5344CB8AC3E}">
        <p14:creationId xmlns:p14="http://schemas.microsoft.com/office/powerpoint/2010/main" val="413342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5</a:t>
            </a:fld>
            <a:endParaRPr lang="en-US" dirty="0"/>
          </a:p>
        </p:txBody>
      </p:sp>
    </p:spTree>
    <p:extLst>
      <p:ext uri="{BB962C8B-B14F-4D97-AF65-F5344CB8AC3E}">
        <p14:creationId xmlns:p14="http://schemas.microsoft.com/office/powerpoint/2010/main" val="234627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754C9B-B635-4C68-A0CA-093A49503A58}" type="slidenum">
              <a:rPr lang="en-US" smtClean="0"/>
              <a:t>6</a:t>
            </a:fld>
            <a:endParaRPr lang="en-US" dirty="0"/>
          </a:p>
        </p:txBody>
      </p:sp>
    </p:spTree>
    <p:extLst>
      <p:ext uri="{BB962C8B-B14F-4D97-AF65-F5344CB8AC3E}">
        <p14:creationId xmlns:p14="http://schemas.microsoft.com/office/powerpoint/2010/main" val="104589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7</a:t>
            </a:fld>
            <a:endParaRPr lang="en-US" dirty="0"/>
          </a:p>
        </p:txBody>
      </p:sp>
    </p:spTree>
    <p:extLst>
      <p:ext uri="{BB962C8B-B14F-4D97-AF65-F5344CB8AC3E}">
        <p14:creationId xmlns:p14="http://schemas.microsoft.com/office/powerpoint/2010/main" val="236433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8</a:t>
            </a:fld>
            <a:endParaRPr lang="en-US" dirty="0"/>
          </a:p>
        </p:txBody>
      </p:sp>
    </p:spTree>
    <p:extLst>
      <p:ext uri="{BB962C8B-B14F-4D97-AF65-F5344CB8AC3E}">
        <p14:creationId xmlns:p14="http://schemas.microsoft.com/office/powerpoint/2010/main" val="248501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9</a:t>
            </a:fld>
            <a:endParaRPr lang="en-US" dirty="0"/>
          </a:p>
        </p:txBody>
      </p:sp>
    </p:spTree>
    <p:extLst>
      <p:ext uri="{BB962C8B-B14F-4D97-AF65-F5344CB8AC3E}">
        <p14:creationId xmlns:p14="http://schemas.microsoft.com/office/powerpoint/2010/main" val="427644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8988C-EF3D-9948-9D63-1CA95CB04962}" type="slidenum">
              <a:rPr lang="en-US" smtClean="0"/>
              <a:t>10</a:t>
            </a:fld>
            <a:endParaRPr lang="en-US" dirty="0"/>
          </a:p>
        </p:txBody>
      </p:sp>
    </p:spTree>
    <p:extLst>
      <p:ext uri="{BB962C8B-B14F-4D97-AF65-F5344CB8AC3E}">
        <p14:creationId xmlns:p14="http://schemas.microsoft.com/office/powerpoint/2010/main" val="3895081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8/11/2021</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629707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8/11/2021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07579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8/11/2021</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15252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8/11/2021</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2595004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8/11/2021</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5183725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8/11/2021</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806649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Shape 10">
            <a:extLst>
              <a:ext uri="{FF2B5EF4-FFF2-40B4-BE49-F238E27FC236}">
                <a16:creationId xmlns:a16="http://schemas.microsoft.com/office/drawing/2014/main" id="{7CECA024-EAF8-45FF-BD2B-1106C5359240}"/>
              </a:ext>
            </a:extLst>
          </p:cNvPr>
          <p:cNvSpPr>
            <a:spLocks noChangeArrowheads="1"/>
          </p:cNvSpPr>
          <p:nvPr/>
        </p:nvSpPr>
        <p:spPr bwMode="auto">
          <a:xfrm>
            <a:off x="10059988" y="876300"/>
            <a:ext cx="1731962" cy="577850"/>
          </a:xfrm>
          <a:prstGeom prst="triangle">
            <a:avLst>
              <a:gd name="adj" fmla="val 32426"/>
            </a:avLst>
          </a:prstGeom>
          <a:solidFill>
            <a:srgbClr val="001122"/>
          </a:solidFill>
          <a:ln>
            <a:noFill/>
          </a:ln>
        </p:spPr>
        <p:txBody>
          <a:bodyPr lIns="121900" tIns="121900" rIns="121900" bIns="1219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2400" dirty="0">
              <a:latin typeface="Arvo"/>
              <a:ea typeface="Arvo"/>
              <a:cs typeface="Arvo"/>
              <a:sym typeface="Arvo"/>
            </a:endParaRPr>
          </a:p>
        </p:txBody>
      </p:sp>
      <p:grpSp>
        <p:nvGrpSpPr>
          <p:cNvPr id="4" name="Shape 11">
            <a:extLst>
              <a:ext uri="{FF2B5EF4-FFF2-40B4-BE49-F238E27FC236}">
                <a16:creationId xmlns:a16="http://schemas.microsoft.com/office/drawing/2014/main" id="{2CD6AC65-CE70-4CA3-9C1C-0CB0689BA36D}"/>
              </a:ext>
            </a:extLst>
          </p:cNvPr>
          <p:cNvGrpSpPr/>
          <p:nvPr/>
        </p:nvGrpSpPr>
        <p:grpSpPr>
          <a:xfrm>
            <a:off x="0" y="-9451"/>
            <a:ext cx="11548531" cy="6867451"/>
            <a:chOff x="0" y="-7088"/>
            <a:chExt cx="8661398" cy="5150588"/>
          </a:xfrm>
          <a:solidFill>
            <a:srgbClr val="32A3D3"/>
          </a:solidFill>
        </p:grpSpPr>
        <p:sp>
          <p:nvSpPr>
            <p:cNvPr id="5" name="Shape 12">
              <a:extLst>
                <a:ext uri="{FF2B5EF4-FFF2-40B4-BE49-F238E27FC236}">
                  <a16:creationId xmlns:a16="http://schemas.microsoft.com/office/drawing/2014/main" id="{B0D5724A-6024-47BE-833F-C61F20DA653A}"/>
                </a:ext>
              </a:extLst>
            </p:cNvPr>
            <p:cNvSpPr/>
            <p:nvPr/>
          </p:nvSpPr>
          <p:spPr>
            <a:xfrm>
              <a:off x="0" y="0"/>
              <a:ext cx="3525000" cy="5143500"/>
            </a:xfrm>
            <a:prstGeom prst="rect">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ial"/>
                <a:ea typeface="Arial"/>
                <a:cs typeface="Arial"/>
                <a:sym typeface="Arial"/>
              </a:endParaRPr>
            </a:p>
          </p:txBody>
        </p:sp>
        <p:sp>
          <p:nvSpPr>
            <p:cNvPr id="6" name="Shape 13">
              <a:extLst>
                <a:ext uri="{FF2B5EF4-FFF2-40B4-BE49-F238E27FC236}">
                  <a16:creationId xmlns:a16="http://schemas.microsoft.com/office/drawing/2014/main" id="{908BB8AF-CDD1-4B06-95B0-CAB193FF5587}"/>
                </a:ext>
              </a:extLst>
            </p:cNvPr>
            <p:cNvSpPr/>
            <p:nvPr/>
          </p:nvSpPr>
          <p:spPr>
            <a:xfrm rot="10800000" flipH="1">
              <a:off x="3517898" y="-7088"/>
              <a:ext cx="5143500" cy="5143500"/>
            </a:xfrm>
            <a:prstGeom prst="rtTriangle">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vo"/>
                <a:ea typeface="Arvo"/>
                <a:cs typeface="Arvo"/>
                <a:sym typeface="Arvo"/>
              </a:endParaRPr>
            </a:p>
          </p:txBody>
        </p:sp>
      </p:grpSp>
      <p:grpSp>
        <p:nvGrpSpPr>
          <p:cNvPr id="7" name="Shape 14">
            <a:extLst>
              <a:ext uri="{FF2B5EF4-FFF2-40B4-BE49-F238E27FC236}">
                <a16:creationId xmlns:a16="http://schemas.microsoft.com/office/drawing/2014/main" id="{BC1EBE3B-FB6E-4226-8F9B-090A3658172E}"/>
              </a:ext>
            </a:extLst>
          </p:cNvPr>
          <p:cNvGrpSpPr/>
          <p:nvPr/>
        </p:nvGrpSpPr>
        <p:grpSpPr>
          <a:xfrm rot="10800000" flipH="1">
            <a:off x="2" y="1454351"/>
            <a:ext cx="11796669" cy="3949300"/>
            <a:chOff x="-8178042" y="-4493254"/>
            <a:chExt cx="19483598" cy="6522736"/>
          </a:xfrm>
          <a:solidFill>
            <a:srgbClr val="003366"/>
          </a:solidFill>
        </p:grpSpPr>
        <p:sp>
          <p:nvSpPr>
            <p:cNvPr id="8" name="Shape 15">
              <a:extLst>
                <a:ext uri="{FF2B5EF4-FFF2-40B4-BE49-F238E27FC236}">
                  <a16:creationId xmlns:a16="http://schemas.microsoft.com/office/drawing/2014/main" id="{9473A5CE-EB6C-45E8-8F83-F9947A06556C}"/>
                </a:ext>
              </a:extLst>
            </p:cNvPr>
            <p:cNvSpPr/>
            <p:nvPr/>
          </p:nvSpPr>
          <p:spPr>
            <a:xfrm>
              <a:off x="-8178042" y="-4493118"/>
              <a:ext cx="12968400" cy="6522600"/>
            </a:xfrm>
            <a:prstGeom prst="rect">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vo"/>
                <a:ea typeface="Arvo"/>
                <a:cs typeface="Arvo"/>
                <a:sym typeface="Arvo"/>
              </a:endParaRPr>
            </a:p>
          </p:txBody>
        </p:sp>
        <p:sp>
          <p:nvSpPr>
            <p:cNvPr id="9" name="Shape 16">
              <a:extLst>
                <a:ext uri="{FF2B5EF4-FFF2-40B4-BE49-F238E27FC236}">
                  <a16:creationId xmlns:a16="http://schemas.microsoft.com/office/drawing/2014/main" id="{73DA7774-BFB7-498C-BD40-239FE02D96A2}"/>
                </a:ext>
              </a:extLst>
            </p:cNvPr>
            <p:cNvSpPr/>
            <p:nvPr/>
          </p:nvSpPr>
          <p:spPr>
            <a:xfrm>
              <a:off x="4782955" y="-4493254"/>
              <a:ext cx="6522600" cy="6522600"/>
            </a:xfrm>
            <a:prstGeom prst="rtTriangle">
              <a:avLst/>
            </a:prstGeom>
            <a:grp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vo"/>
                <a:ea typeface="Arvo"/>
                <a:cs typeface="Arvo"/>
                <a:sym typeface="Arvo"/>
              </a:endParaRPr>
            </a:p>
          </p:txBody>
        </p:sp>
      </p:grpSp>
      <p:grpSp>
        <p:nvGrpSpPr>
          <p:cNvPr id="10" name="Shape 17">
            <a:extLst>
              <a:ext uri="{FF2B5EF4-FFF2-40B4-BE49-F238E27FC236}">
                <a16:creationId xmlns:a16="http://schemas.microsoft.com/office/drawing/2014/main" id="{7C6B340A-D472-42E3-B01D-106F413DAA27}"/>
              </a:ext>
            </a:extLst>
          </p:cNvPr>
          <p:cNvGrpSpPr>
            <a:grpSpLocks/>
          </p:cNvGrpSpPr>
          <p:nvPr/>
        </p:nvGrpSpPr>
        <p:grpSpPr bwMode="auto">
          <a:xfrm>
            <a:off x="4902200" y="5703888"/>
            <a:ext cx="7308850" cy="577850"/>
            <a:chOff x="5582265" y="4646738"/>
            <a:chExt cx="5480829" cy="432996"/>
          </a:xfrm>
        </p:grpSpPr>
        <p:sp>
          <p:nvSpPr>
            <p:cNvPr id="11" name="Shape 18">
              <a:extLst>
                <a:ext uri="{FF2B5EF4-FFF2-40B4-BE49-F238E27FC236}">
                  <a16:creationId xmlns:a16="http://schemas.microsoft.com/office/drawing/2014/main" id="{C4C2A930-4E23-45D4-9BFC-B47EC6554813}"/>
                </a:ext>
              </a:extLst>
            </p:cNvPr>
            <p:cNvSpPr/>
            <p:nvPr/>
          </p:nvSpPr>
          <p:spPr>
            <a:xfrm rot="10800000">
              <a:off x="5582265" y="4948884"/>
              <a:ext cx="394039" cy="130850"/>
            </a:xfrm>
            <a:prstGeom prst="triangle">
              <a:avLst>
                <a:gd name="adj" fmla="val 32425"/>
              </a:avLst>
            </a:prstGeom>
            <a:solidFill>
              <a:schemeClr val="accent3">
                <a:lumMod val="75000"/>
              </a:scheme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400" kern="0" dirty="0">
                <a:latin typeface="Arial"/>
                <a:ea typeface="Arial"/>
                <a:cs typeface="Arial"/>
                <a:sym typeface="Arial"/>
              </a:endParaRPr>
            </a:p>
          </p:txBody>
        </p:sp>
        <p:grpSp>
          <p:nvGrpSpPr>
            <p:cNvPr id="12" name="Shape 19">
              <a:extLst>
                <a:ext uri="{FF2B5EF4-FFF2-40B4-BE49-F238E27FC236}">
                  <a16:creationId xmlns:a16="http://schemas.microsoft.com/office/drawing/2014/main" id="{F9CEE31A-A20B-4A5A-8863-3E809EA17F1F}"/>
                </a:ext>
              </a:extLst>
            </p:cNvPr>
            <p:cNvGrpSpPr>
              <a:grpSpLocks/>
            </p:cNvGrpSpPr>
            <p:nvPr/>
          </p:nvGrpSpPr>
          <p:grpSpPr bwMode="auto">
            <a:xfrm flipH="1">
              <a:off x="5585232" y="4646738"/>
              <a:ext cx="5477861" cy="304551"/>
              <a:chOff x="-24158748" y="330075"/>
              <a:chExt cx="30568423" cy="1699506"/>
            </a:xfrm>
          </p:grpSpPr>
          <p:sp>
            <p:nvSpPr>
              <p:cNvPr id="13" name="Shape 20">
                <a:extLst>
                  <a:ext uri="{FF2B5EF4-FFF2-40B4-BE49-F238E27FC236}">
                    <a16:creationId xmlns:a16="http://schemas.microsoft.com/office/drawing/2014/main" id="{469F0C49-0BB8-4BDD-9D62-792EBDFCDBC2}"/>
                  </a:ext>
                </a:extLst>
              </p:cNvPr>
              <p:cNvSpPr>
                <a:spLocks noChangeArrowheads="1"/>
              </p:cNvSpPr>
              <p:nvPr/>
            </p:nvSpPr>
            <p:spPr bwMode="auto">
              <a:xfrm>
                <a:off x="-24158752" y="330075"/>
                <a:ext cx="28910916" cy="1699360"/>
              </a:xfrm>
              <a:prstGeom prst="rect">
                <a:avLst/>
              </a:prstGeom>
              <a:solidFill>
                <a:srgbClr val="CC6600"/>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2400" dirty="0"/>
              </a:p>
            </p:txBody>
          </p:sp>
          <p:sp>
            <p:nvSpPr>
              <p:cNvPr id="14" name="Shape 21">
                <a:extLst>
                  <a:ext uri="{FF2B5EF4-FFF2-40B4-BE49-F238E27FC236}">
                    <a16:creationId xmlns:a16="http://schemas.microsoft.com/office/drawing/2014/main" id="{C6BD2B6A-49F1-475A-91D5-2F07654C0866}"/>
                  </a:ext>
                </a:extLst>
              </p:cNvPr>
              <p:cNvSpPr>
                <a:spLocks noChangeArrowheads="1"/>
              </p:cNvSpPr>
              <p:nvPr/>
            </p:nvSpPr>
            <p:spPr bwMode="auto">
              <a:xfrm>
                <a:off x="4712305" y="330075"/>
                <a:ext cx="1700642" cy="1699360"/>
              </a:xfrm>
              <a:prstGeom prst="rtTriangle">
                <a:avLst/>
              </a:prstGeom>
              <a:solidFill>
                <a:srgbClr val="CC6600"/>
              </a:solidFill>
              <a:ln>
                <a:noFill/>
              </a:ln>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2400" dirty="0"/>
              </a:p>
            </p:txBody>
          </p:sp>
        </p:grpSp>
      </p:grpSp>
      <p:sp>
        <p:nvSpPr>
          <p:cNvPr id="22" name="Shape 22"/>
          <p:cNvSpPr txBox="1">
            <a:spLocks noGrp="1"/>
          </p:cNvSpPr>
          <p:nvPr>
            <p:ph type="ctrTitle"/>
          </p:nvPr>
        </p:nvSpPr>
        <p:spPr>
          <a:xfrm>
            <a:off x="914400" y="1454333"/>
            <a:ext cx="7157200" cy="3949200"/>
          </a:xfrm>
          <a:prstGeom prst="rect">
            <a:avLst/>
          </a:prstGeom>
        </p:spPr>
        <p:txBody>
          <a:bodyPr spcFirstLastPara="1"/>
          <a:lstStyle>
            <a:lvl1pPr lvl="0">
              <a:spcBef>
                <a:spcPts val="0"/>
              </a:spcBef>
              <a:spcAft>
                <a:spcPts val="0"/>
              </a:spcAft>
              <a:buSzPts val="4800"/>
              <a:buNone/>
              <a:defRPr sz="6400">
                <a:latin typeface="Calibri" panose="020F0502020204030204" pitchFamily="34" charset="0"/>
                <a:cs typeface="Calibri" panose="020F0502020204030204" pitchFamily="34" charset="0"/>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en-US"/>
              <a:t>Click to edit Master title style</a:t>
            </a:r>
            <a:endParaRPr dirty="0"/>
          </a:p>
        </p:txBody>
      </p:sp>
    </p:spTree>
    <p:extLst>
      <p:ext uri="{BB962C8B-B14F-4D97-AF65-F5344CB8AC3E}">
        <p14:creationId xmlns:p14="http://schemas.microsoft.com/office/powerpoint/2010/main" val="1759205707"/>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8/11/2021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46821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8/11/2021</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1943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8/11/2021</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5520549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8/11/2021</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72461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8/11/2021</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99460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8/11/2021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659674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8/11/2021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057865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8/11/2021</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921795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8/11/2021</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6549637"/>
      </p:ext>
    </p:extLst>
  </p:cSld>
  <p:clrMap bg1="dk1" tx1="lt1" bg2="dk2" tx2="lt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awfilesext.leg.wa.gov/biennium/2021-22/Pdf/Bills/Senate%20Passed%20Legislature/5193-S.PL.pdf?q=2021060806110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awfilesext.leg.wa.gov/biennium/2021-22/Pdf/Bills/Senate%20Passed%20Legislature/5193-S.PL.pdf?q=2021060806110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8370A185-D480-4178-811C-AE86458470DE}"/>
              </a:ext>
            </a:extLst>
          </p:cNvPr>
          <p:cNvSpPr txBox="1">
            <a:spLocks noGrp="1" noChangeArrowheads="1"/>
          </p:cNvSpPr>
          <p:nvPr>
            <p:ph type="ctrTitle"/>
          </p:nvPr>
        </p:nvSpPr>
        <p:spPr>
          <a:xfrm>
            <a:off x="288925" y="1454150"/>
            <a:ext cx="9212263" cy="3949700"/>
          </a:xfrm>
        </p:spPr>
        <p:txBody>
          <a:bodyPr/>
          <a:lstStyle/>
          <a:p>
            <a:pPr algn="ctr" eaLnBrk="1" hangingPunct="1">
              <a:spcBef>
                <a:spcPct val="0"/>
              </a:spcBef>
              <a:spcAft>
                <a:spcPct val="0"/>
              </a:spcAft>
              <a:buClr>
                <a:srgbClr val="FFFFFF"/>
              </a:buClr>
              <a:buFont typeface="Roboto Condensed" pitchFamily="2" charset="0"/>
              <a:buNone/>
            </a:pPr>
            <a:endParaRPr lang="en-US" altLang="en-US" b="1" dirty="0">
              <a:solidFill>
                <a:srgbClr val="FFFFFF"/>
              </a:solidFill>
              <a:ea typeface="Roboto Condensed" pitchFamily="2" charset="0"/>
              <a:sym typeface="Roboto Condensed" pitchFamily="2" charset="0"/>
            </a:endParaRPr>
          </a:p>
        </p:txBody>
      </p:sp>
      <p:sp>
        <p:nvSpPr>
          <p:cNvPr id="9219" name="TextBox 1">
            <a:extLst>
              <a:ext uri="{FF2B5EF4-FFF2-40B4-BE49-F238E27FC236}">
                <a16:creationId xmlns:a16="http://schemas.microsoft.com/office/drawing/2014/main" id="{EE6EB47F-14EC-469C-A6E7-811F0FC57BCC}"/>
              </a:ext>
            </a:extLst>
          </p:cNvPr>
          <p:cNvSpPr txBox="1">
            <a:spLocks noChangeArrowheads="1"/>
          </p:cNvSpPr>
          <p:nvPr/>
        </p:nvSpPr>
        <p:spPr bwMode="auto">
          <a:xfrm>
            <a:off x="5816600" y="5727700"/>
            <a:ext cx="637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b="1" dirty="0">
                <a:solidFill>
                  <a:schemeClr val="bg1"/>
                </a:solidFill>
              </a:rPr>
              <a:t>August  11, 2021</a:t>
            </a:r>
          </a:p>
        </p:txBody>
      </p:sp>
      <p:pic>
        <p:nvPicPr>
          <p:cNvPr id="9220" name="Picture 2" descr="A close up of a sign&#10;&#10;Description automatically generated">
            <a:extLst>
              <a:ext uri="{FF2B5EF4-FFF2-40B4-BE49-F238E27FC236}">
                <a16:creationId xmlns:a16="http://schemas.microsoft.com/office/drawing/2014/main" id="{BA27EA33-CD13-42A5-A940-13A39AD17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8263"/>
            <a:ext cx="118046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B7CF8F4-BEDA-4E01-907C-0AB5F926E475}"/>
              </a:ext>
            </a:extLst>
          </p:cNvPr>
          <p:cNvGraphicFramePr>
            <a:graphicFrameLocks/>
          </p:cNvGraphicFramePr>
          <p:nvPr/>
        </p:nvGraphicFramePr>
        <p:xfrm>
          <a:off x="0" y="1979854"/>
          <a:ext cx="12191999" cy="487814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CARES Act Program Expiration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401613"/>
          </a:xfrm>
        </p:spPr>
        <p:txBody>
          <a:bodyPr vert="horz" lIns="91440" tIns="45720" rIns="91440" bIns="45720" rtlCol="0" anchor="t">
            <a:normAutofit/>
          </a:bodyPr>
          <a:lstStyle/>
          <a:p>
            <a:pPr marL="0" indent="0">
              <a:buNone/>
            </a:pPr>
            <a:endParaRPr lang="en-US" sz="3600" dirty="0"/>
          </a:p>
          <a:p>
            <a:pPr marL="0" indent="0">
              <a:buNone/>
            </a:pPr>
            <a:endParaRPr lang="en-US" sz="2600" b="1" dirty="0"/>
          </a:p>
        </p:txBody>
      </p:sp>
      <p:sp>
        <p:nvSpPr>
          <p:cNvPr id="4" name="TextBox 3">
            <a:extLst>
              <a:ext uri="{FF2B5EF4-FFF2-40B4-BE49-F238E27FC236}">
                <a16:creationId xmlns:a16="http://schemas.microsoft.com/office/drawing/2014/main" id="{0012F38A-E242-4AC3-B54C-4453B6AD1FFE}"/>
              </a:ext>
            </a:extLst>
          </p:cNvPr>
          <p:cNvSpPr txBox="1"/>
          <p:nvPr/>
        </p:nvSpPr>
        <p:spPr>
          <a:xfrm>
            <a:off x="8556225" y="4696318"/>
            <a:ext cx="3539266" cy="1384995"/>
          </a:xfrm>
          <a:prstGeom prst="rect">
            <a:avLst/>
          </a:prstGeom>
          <a:noFill/>
        </p:spPr>
        <p:txBody>
          <a:bodyPr wrap="square" rtlCol="0">
            <a:spAutoFit/>
          </a:bodyPr>
          <a:lstStyle/>
          <a:p>
            <a:r>
              <a:rPr lang="en-US" sz="2800" b="1" dirty="0">
                <a:solidFill>
                  <a:srgbClr val="000000"/>
                </a:solidFill>
              </a:rPr>
              <a:t>Gender of PUA/PEUC Claimants Most Likely to Run Out of Benefits </a:t>
            </a:r>
          </a:p>
        </p:txBody>
      </p:sp>
    </p:spTree>
    <p:extLst>
      <p:ext uri="{BB962C8B-B14F-4D97-AF65-F5344CB8AC3E}">
        <p14:creationId xmlns:p14="http://schemas.microsoft.com/office/powerpoint/2010/main" val="2686268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CARES Act Program Expiration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401613"/>
          </a:xfrm>
        </p:spPr>
        <p:txBody>
          <a:bodyPr vert="horz" lIns="91440" tIns="45720" rIns="91440" bIns="45720" rtlCol="0" anchor="t">
            <a:normAutofit/>
          </a:bodyPr>
          <a:lstStyle/>
          <a:p>
            <a:pPr marL="0" indent="0">
              <a:buNone/>
            </a:pPr>
            <a:endParaRPr lang="en-US" sz="3600" dirty="0"/>
          </a:p>
          <a:p>
            <a:pPr marL="0" indent="0">
              <a:buNone/>
            </a:pPr>
            <a:endParaRPr lang="en-US" sz="2600" b="1" dirty="0"/>
          </a:p>
        </p:txBody>
      </p:sp>
      <p:graphicFrame>
        <p:nvGraphicFramePr>
          <p:cNvPr id="4" name="Table 4">
            <a:extLst>
              <a:ext uri="{FF2B5EF4-FFF2-40B4-BE49-F238E27FC236}">
                <a16:creationId xmlns:a16="http://schemas.microsoft.com/office/drawing/2014/main" id="{9B0CD1AA-66C9-48D1-97FB-E68BE796DD20}"/>
              </a:ext>
            </a:extLst>
          </p:cNvPr>
          <p:cNvGraphicFramePr>
            <a:graphicFrameLocks noGrp="1"/>
          </p:cNvGraphicFramePr>
          <p:nvPr/>
        </p:nvGraphicFramePr>
        <p:xfrm>
          <a:off x="161365" y="2545616"/>
          <a:ext cx="5486400" cy="4079240"/>
        </p:xfrm>
        <a:graphic>
          <a:graphicData uri="http://schemas.openxmlformats.org/drawingml/2006/table">
            <a:tbl>
              <a:tblPr firstRow="1" bandRow="1">
                <a:tableStyleId>{7DF18680-E054-41AD-8BC1-D1AEF772440D}</a:tableStyleId>
              </a:tblPr>
              <a:tblGrid>
                <a:gridCol w="2743200">
                  <a:extLst>
                    <a:ext uri="{9D8B030D-6E8A-4147-A177-3AD203B41FA5}">
                      <a16:colId xmlns:a16="http://schemas.microsoft.com/office/drawing/2014/main" val="852161003"/>
                    </a:ext>
                  </a:extLst>
                </a:gridCol>
                <a:gridCol w="2743200">
                  <a:extLst>
                    <a:ext uri="{9D8B030D-6E8A-4147-A177-3AD203B41FA5}">
                      <a16:colId xmlns:a16="http://schemas.microsoft.com/office/drawing/2014/main" val="114738129"/>
                    </a:ext>
                  </a:extLst>
                </a:gridCol>
              </a:tblGrid>
              <a:tr h="370840">
                <a:tc>
                  <a:txBody>
                    <a:bodyPr/>
                    <a:lstStyle/>
                    <a:p>
                      <a:r>
                        <a:rPr lang="en-US" dirty="0"/>
                        <a:t>Language Preference</a:t>
                      </a:r>
                    </a:p>
                  </a:txBody>
                  <a:tcPr/>
                </a:tc>
                <a:tc>
                  <a:txBody>
                    <a:bodyPr/>
                    <a:lstStyle/>
                    <a:p>
                      <a:r>
                        <a:rPr lang="en-US" dirty="0"/>
                        <a:t>% of Total</a:t>
                      </a:r>
                    </a:p>
                  </a:txBody>
                  <a:tcPr/>
                </a:tc>
                <a:extLst>
                  <a:ext uri="{0D108BD9-81ED-4DB2-BD59-A6C34878D82A}">
                    <a16:rowId xmlns:a16="http://schemas.microsoft.com/office/drawing/2014/main" val="3023861468"/>
                  </a:ext>
                </a:extLst>
              </a:tr>
              <a:tr h="370840">
                <a:tc>
                  <a:txBody>
                    <a:bodyPr/>
                    <a:lstStyle/>
                    <a:p>
                      <a:r>
                        <a:rPr lang="en-US" dirty="0"/>
                        <a:t>English</a:t>
                      </a:r>
                    </a:p>
                  </a:txBody>
                  <a:tcPr/>
                </a:tc>
                <a:tc>
                  <a:txBody>
                    <a:bodyPr/>
                    <a:lstStyle/>
                    <a:p>
                      <a:r>
                        <a:rPr lang="en-US" dirty="0"/>
                        <a:t>95%</a:t>
                      </a:r>
                    </a:p>
                  </a:txBody>
                  <a:tcPr/>
                </a:tc>
                <a:extLst>
                  <a:ext uri="{0D108BD9-81ED-4DB2-BD59-A6C34878D82A}">
                    <a16:rowId xmlns:a16="http://schemas.microsoft.com/office/drawing/2014/main" val="2541197471"/>
                  </a:ext>
                </a:extLst>
              </a:tr>
              <a:tr h="370840">
                <a:tc>
                  <a:txBody>
                    <a:bodyPr/>
                    <a:lstStyle/>
                    <a:p>
                      <a:r>
                        <a:rPr lang="en-US" dirty="0"/>
                        <a:t>Spanish</a:t>
                      </a:r>
                    </a:p>
                  </a:txBody>
                  <a:tcPr/>
                </a:tc>
                <a:tc>
                  <a:txBody>
                    <a:bodyPr/>
                    <a:lstStyle/>
                    <a:p>
                      <a:r>
                        <a:rPr lang="en-US" dirty="0"/>
                        <a:t>1%</a:t>
                      </a:r>
                    </a:p>
                  </a:txBody>
                  <a:tcPr/>
                </a:tc>
                <a:extLst>
                  <a:ext uri="{0D108BD9-81ED-4DB2-BD59-A6C34878D82A}">
                    <a16:rowId xmlns:a16="http://schemas.microsoft.com/office/drawing/2014/main" val="991320691"/>
                  </a:ext>
                </a:extLst>
              </a:tr>
              <a:tr h="370840">
                <a:tc>
                  <a:txBody>
                    <a:bodyPr/>
                    <a:lstStyle/>
                    <a:p>
                      <a:r>
                        <a:rPr lang="en-US" dirty="0"/>
                        <a:t>Vietnamese</a:t>
                      </a:r>
                    </a:p>
                  </a:txBody>
                  <a:tcPr/>
                </a:tc>
                <a:tc>
                  <a:txBody>
                    <a:bodyPr/>
                    <a:lstStyle/>
                    <a:p>
                      <a:r>
                        <a:rPr lang="en-US" dirty="0"/>
                        <a:t>1%</a:t>
                      </a:r>
                    </a:p>
                  </a:txBody>
                  <a:tcPr/>
                </a:tc>
                <a:extLst>
                  <a:ext uri="{0D108BD9-81ED-4DB2-BD59-A6C34878D82A}">
                    <a16:rowId xmlns:a16="http://schemas.microsoft.com/office/drawing/2014/main" val="2058017885"/>
                  </a:ext>
                </a:extLst>
              </a:tr>
              <a:tr h="370840">
                <a:tc>
                  <a:txBody>
                    <a:bodyPr/>
                    <a:lstStyle/>
                    <a:p>
                      <a:r>
                        <a:rPr lang="en-US" dirty="0"/>
                        <a:t>Traditional Chinese</a:t>
                      </a:r>
                    </a:p>
                  </a:txBody>
                  <a:tcPr/>
                </a:tc>
                <a:tc>
                  <a:txBody>
                    <a:bodyPr/>
                    <a:lstStyle/>
                    <a:p>
                      <a:r>
                        <a:rPr lang="en-US" dirty="0"/>
                        <a:t>1%</a:t>
                      </a:r>
                    </a:p>
                  </a:txBody>
                  <a:tcPr/>
                </a:tc>
                <a:extLst>
                  <a:ext uri="{0D108BD9-81ED-4DB2-BD59-A6C34878D82A}">
                    <a16:rowId xmlns:a16="http://schemas.microsoft.com/office/drawing/2014/main" val="3660995244"/>
                  </a:ext>
                </a:extLst>
              </a:tr>
              <a:tr h="370840">
                <a:tc>
                  <a:txBody>
                    <a:bodyPr/>
                    <a:lstStyle/>
                    <a:p>
                      <a:r>
                        <a:rPr lang="en-US" dirty="0"/>
                        <a:t>Other</a:t>
                      </a:r>
                    </a:p>
                  </a:txBody>
                  <a:tcPr/>
                </a:tc>
                <a:tc>
                  <a:txBody>
                    <a:bodyPr/>
                    <a:lstStyle/>
                    <a:p>
                      <a:r>
                        <a:rPr lang="en-US" dirty="0"/>
                        <a:t>1%</a:t>
                      </a:r>
                    </a:p>
                  </a:txBody>
                  <a:tcPr/>
                </a:tc>
                <a:extLst>
                  <a:ext uri="{0D108BD9-81ED-4DB2-BD59-A6C34878D82A}">
                    <a16:rowId xmlns:a16="http://schemas.microsoft.com/office/drawing/2014/main" val="893105967"/>
                  </a:ext>
                </a:extLst>
              </a:tr>
              <a:tr h="370840">
                <a:tc>
                  <a:txBody>
                    <a:bodyPr/>
                    <a:lstStyle/>
                    <a:p>
                      <a:r>
                        <a:rPr lang="en-US" dirty="0"/>
                        <a:t>Korean</a:t>
                      </a:r>
                    </a:p>
                  </a:txBody>
                  <a:tcPr/>
                </a:tc>
                <a:tc>
                  <a:txBody>
                    <a:bodyPr/>
                    <a:lstStyle/>
                    <a:p>
                      <a:r>
                        <a:rPr lang="en-US" dirty="0"/>
                        <a:t>&lt;1%</a:t>
                      </a:r>
                    </a:p>
                  </a:txBody>
                  <a:tcPr/>
                </a:tc>
                <a:extLst>
                  <a:ext uri="{0D108BD9-81ED-4DB2-BD59-A6C34878D82A}">
                    <a16:rowId xmlns:a16="http://schemas.microsoft.com/office/drawing/2014/main" val="3741494477"/>
                  </a:ext>
                </a:extLst>
              </a:tr>
              <a:tr h="370840">
                <a:tc>
                  <a:txBody>
                    <a:bodyPr/>
                    <a:lstStyle/>
                    <a:p>
                      <a:r>
                        <a:rPr lang="en-US" dirty="0"/>
                        <a:t>Russian</a:t>
                      </a:r>
                    </a:p>
                  </a:txBody>
                  <a:tcPr/>
                </a:tc>
                <a:tc>
                  <a:txBody>
                    <a:bodyPr/>
                    <a:lstStyle/>
                    <a:p>
                      <a:r>
                        <a:rPr lang="en-US" dirty="0"/>
                        <a:t>&lt;1%</a:t>
                      </a:r>
                    </a:p>
                  </a:txBody>
                  <a:tcPr/>
                </a:tc>
                <a:extLst>
                  <a:ext uri="{0D108BD9-81ED-4DB2-BD59-A6C34878D82A}">
                    <a16:rowId xmlns:a16="http://schemas.microsoft.com/office/drawing/2014/main" val="3499161246"/>
                  </a:ext>
                </a:extLst>
              </a:tr>
              <a:tr h="370840">
                <a:tc>
                  <a:txBody>
                    <a:bodyPr/>
                    <a:lstStyle/>
                    <a:p>
                      <a:r>
                        <a:rPr lang="en-US" dirty="0"/>
                        <a:t>Cambodian</a:t>
                      </a:r>
                    </a:p>
                  </a:txBody>
                  <a:tcPr/>
                </a:tc>
                <a:tc>
                  <a:txBody>
                    <a:bodyPr/>
                    <a:lstStyle/>
                    <a:p>
                      <a:r>
                        <a:rPr lang="en-US" dirty="0"/>
                        <a:t>&lt;1%</a:t>
                      </a:r>
                    </a:p>
                  </a:txBody>
                  <a:tcPr/>
                </a:tc>
                <a:extLst>
                  <a:ext uri="{0D108BD9-81ED-4DB2-BD59-A6C34878D82A}">
                    <a16:rowId xmlns:a16="http://schemas.microsoft.com/office/drawing/2014/main" val="3494728354"/>
                  </a:ext>
                </a:extLst>
              </a:tr>
              <a:tr h="370840">
                <a:tc>
                  <a:txBody>
                    <a:bodyPr/>
                    <a:lstStyle/>
                    <a:p>
                      <a:r>
                        <a:rPr lang="en-US" dirty="0"/>
                        <a:t>Laotian</a:t>
                      </a:r>
                    </a:p>
                  </a:txBody>
                  <a:tcPr/>
                </a:tc>
                <a:tc>
                  <a:txBody>
                    <a:bodyPr/>
                    <a:lstStyle/>
                    <a:p>
                      <a:r>
                        <a:rPr lang="en-US" dirty="0"/>
                        <a:t>&lt;1%</a:t>
                      </a:r>
                    </a:p>
                  </a:txBody>
                  <a:tcPr/>
                </a:tc>
                <a:extLst>
                  <a:ext uri="{0D108BD9-81ED-4DB2-BD59-A6C34878D82A}">
                    <a16:rowId xmlns:a16="http://schemas.microsoft.com/office/drawing/2014/main" val="1410178669"/>
                  </a:ext>
                </a:extLst>
              </a:tr>
              <a:tr h="370840">
                <a:tc>
                  <a:txBody>
                    <a:bodyPr/>
                    <a:lstStyle/>
                    <a:p>
                      <a:r>
                        <a:rPr lang="en-US" dirty="0"/>
                        <a:t>Somali</a:t>
                      </a:r>
                    </a:p>
                  </a:txBody>
                  <a:tcPr/>
                </a:tc>
                <a:tc>
                  <a:txBody>
                    <a:bodyPr/>
                    <a:lstStyle/>
                    <a:p>
                      <a:r>
                        <a:rPr lang="en-US" dirty="0"/>
                        <a:t>&lt;1%</a:t>
                      </a:r>
                    </a:p>
                  </a:txBody>
                  <a:tcPr/>
                </a:tc>
                <a:extLst>
                  <a:ext uri="{0D108BD9-81ED-4DB2-BD59-A6C34878D82A}">
                    <a16:rowId xmlns:a16="http://schemas.microsoft.com/office/drawing/2014/main" val="528329574"/>
                  </a:ext>
                </a:extLst>
              </a:tr>
            </a:tbl>
          </a:graphicData>
        </a:graphic>
      </p:graphicFrame>
      <p:graphicFrame>
        <p:nvGraphicFramePr>
          <p:cNvPr id="8" name="Table 4">
            <a:extLst>
              <a:ext uri="{FF2B5EF4-FFF2-40B4-BE49-F238E27FC236}">
                <a16:creationId xmlns:a16="http://schemas.microsoft.com/office/drawing/2014/main" id="{FB672531-40A2-4A43-8AC8-0F867185E565}"/>
              </a:ext>
            </a:extLst>
          </p:cNvPr>
          <p:cNvGraphicFramePr>
            <a:graphicFrameLocks noGrp="1"/>
          </p:cNvGraphicFramePr>
          <p:nvPr/>
        </p:nvGraphicFramePr>
        <p:xfrm>
          <a:off x="6544235" y="2536384"/>
          <a:ext cx="54864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852161003"/>
                    </a:ext>
                  </a:extLst>
                </a:gridCol>
                <a:gridCol w="2743200">
                  <a:extLst>
                    <a:ext uri="{9D8B030D-6E8A-4147-A177-3AD203B41FA5}">
                      <a16:colId xmlns:a16="http://schemas.microsoft.com/office/drawing/2014/main" val="114738129"/>
                    </a:ext>
                  </a:extLst>
                </a:gridCol>
              </a:tblGrid>
              <a:tr h="370840">
                <a:tc>
                  <a:txBody>
                    <a:bodyPr/>
                    <a:lstStyle/>
                    <a:p>
                      <a:r>
                        <a:rPr lang="en-US" dirty="0"/>
                        <a:t>Age Range</a:t>
                      </a:r>
                    </a:p>
                  </a:txBody>
                  <a:tcPr/>
                </a:tc>
                <a:tc>
                  <a:txBody>
                    <a:bodyPr/>
                    <a:lstStyle/>
                    <a:p>
                      <a:r>
                        <a:rPr lang="en-US" dirty="0"/>
                        <a:t>% of Total</a:t>
                      </a:r>
                    </a:p>
                  </a:txBody>
                  <a:tcPr/>
                </a:tc>
                <a:extLst>
                  <a:ext uri="{0D108BD9-81ED-4DB2-BD59-A6C34878D82A}">
                    <a16:rowId xmlns:a16="http://schemas.microsoft.com/office/drawing/2014/main" val="3023861468"/>
                  </a:ext>
                </a:extLst>
              </a:tr>
              <a:tr h="370840">
                <a:tc>
                  <a:txBody>
                    <a:bodyPr/>
                    <a:lstStyle/>
                    <a:p>
                      <a:r>
                        <a:rPr lang="en-US" dirty="0"/>
                        <a:t>&lt;30</a:t>
                      </a:r>
                    </a:p>
                  </a:txBody>
                  <a:tcPr/>
                </a:tc>
                <a:tc>
                  <a:txBody>
                    <a:bodyPr/>
                    <a:lstStyle/>
                    <a:p>
                      <a:r>
                        <a:rPr lang="en-US" dirty="0"/>
                        <a:t>17%</a:t>
                      </a:r>
                    </a:p>
                  </a:txBody>
                  <a:tcPr/>
                </a:tc>
                <a:extLst>
                  <a:ext uri="{0D108BD9-81ED-4DB2-BD59-A6C34878D82A}">
                    <a16:rowId xmlns:a16="http://schemas.microsoft.com/office/drawing/2014/main" val="2541197471"/>
                  </a:ext>
                </a:extLst>
              </a:tr>
              <a:tr h="370840">
                <a:tc>
                  <a:txBody>
                    <a:bodyPr/>
                    <a:lstStyle/>
                    <a:p>
                      <a:r>
                        <a:rPr lang="en-US" dirty="0"/>
                        <a:t>30-45</a:t>
                      </a:r>
                    </a:p>
                  </a:txBody>
                  <a:tcPr/>
                </a:tc>
                <a:tc>
                  <a:txBody>
                    <a:bodyPr/>
                    <a:lstStyle/>
                    <a:p>
                      <a:r>
                        <a:rPr lang="en-US" dirty="0"/>
                        <a:t>38%</a:t>
                      </a:r>
                    </a:p>
                  </a:txBody>
                  <a:tcPr/>
                </a:tc>
                <a:extLst>
                  <a:ext uri="{0D108BD9-81ED-4DB2-BD59-A6C34878D82A}">
                    <a16:rowId xmlns:a16="http://schemas.microsoft.com/office/drawing/2014/main" val="991320691"/>
                  </a:ext>
                </a:extLst>
              </a:tr>
              <a:tr h="370840">
                <a:tc>
                  <a:txBody>
                    <a:bodyPr/>
                    <a:lstStyle/>
                    <a:p>
                      <a:r>
                        <a:rPr lang="en-US" dirty="0"/>
                        <a:t>46-60</a:t>
                      </a:r>
                    </a:p>
                  </a:txBody>
                  <a:tcPr/>
                </a:tc>
                <a:tc>
                  <a:txBody>
                    <a:bodyPr/>
                    <a:lstStyle/>
                    <a:p>
                      <a:r>
                        <a:rPr lang="en-US" dirty="0"/>
                        <a:t>27%</a:t>
                      </a:r>
                    </a:p>
                  </a:txBody>
                  <a:tcPr/>
                </a:tc>
                <a:extLst>
                  <a:ext uri="{0D108BD9-81ED-4DB2-BD59-A6C34878D82A}">
                    <a16:rowId xmlns:a16="http://schemas.microsoft.com/office/drawing/2014/main" val="2058017885"/>
                  </a:ext>
                </a:extLst>
              </a:tr>
              <a:tr h="370840">
                <a:tc>
                  <a:txBody>
                    <a:bodyPr/>
                    <a:lstStyle/>
                    <a:p>
                      <a:r>
                        <a:rPr lang="en-US" dirty="0"/>
                        <a:t>&gt;60</a:t>
                      </a:r>
                    </a:p>
                  </a:txBody>
                  <a:tcPr/>
                </a:tc>
                <a:tc>
                  <a:txBody>
                    <a:bodyPr/>
                    <a:lstStyle/>
                    <a:p>
                      <a:r>
                        <a:rPr lang="en-US" dirty="0"/>
                        <a:t>17%</a:t>
                      </a:r>
                    </a:p>
                  </a:txBody>
                  <a:tcPr/>
                </a:tc>
                <a:extLst>
                  <a:ext uri="{0D108BD9-81ED-4DB2-BD59-A6C34878D82A}">
                    <a16:rowId xmlns:a16="http://schemas.microsoft.com/office/drawing/2014/main" val="3660995244"/>
                  </a:ext>
                </a:extLst>
              </a:tr>
            </a:tbl>
          </a:graphicData>
        </a:graphic>
      </p:graphicFrame>
      <p:sp>
        <p:nvSpPr>
          <p:cNvPr id="5" name="TextBox 4">
            <a:extLst>
              <a:ext uri="{FF2B5EF4-FFF2-40B4-BE49-F238E27FC236}">
                <a16:creationId xmlns:a16="http://schemas.microsoft.com/office/drawing/2014/main" id="{180A0F16-A7C0-4728-BF47-65A09DE074E8}"/>
              </a:ext>
            </a:extLst>
          </p:cNvPr>
          <p:cNvSpPr txBox="1"/>
          <p:nvPr/>
        </p:nvSpPr>
        <p:spPr>
          <a:xfrm>
            <a:off x="333487" y="2000922"/>
            <a:ext cx="11697148" cy="523220"/>
          </a:xfrm>
          <a:prstGeom prst="rect">
            <a:avLst/>
          </a:prstGeom>
          <a:noFill/>
        </p:spPr>
        <p:txBody>
          <a:bodyPr wrap="square" rtlCol="0">
            <a:spAutoFit/>
          </a:bodyPr>
          <a:lstStyle/>
          <a:p>
            <a:r>
              <a:rPr lang="en-US" sz="2800" dirty="0">
                <a:solidFill>
                  <a:srgbClr val="000000"/>
                </a:solidFill>
              </a:rPr>
              <a:t>Languages and Ages of PUA/PEUC Claimants Most Likely To Run Out of Benefits</a:t>
            </a:r>
          </a:p>
        </p:txBody>
      </p:sp>
    </p:spTree>
    <p:extLst>
      <p:ext uri="{BB962C8B-B14F-4D97-AF65-F5344CB8AC3E}">
        <p14:creationId xmlns:p14="http://schemas.microsoft.com/office/powerpoint/2010/main" val="592573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CARES Act Program Expiration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401613"/>
          </a:xfrm>
        </p:spPr>
        <p:txBody>
          <a:bodyPr vert="horz" lIns="91440" tIns="45720" rIns="91440" bIns="45720" rtlCol="0" anchor="t">
            <a:normAutofit/>
          </a:bodyPr>
          <a:lstStyle/>
          <a:p>
            <a:pPr marL="0" indent="0">
              <a:buNone/>
            </a:pPr>
            <a:endParaRPr lang="en-US" sz="3600" dirty="0"/>
          </a:p>
          <a:p>
            <a:pPr marL="0" indent="0">
              <a:buNone/>
            </a:pPr>
            <a:endParaRPr lang="en-US" sz="2600" b="1" dirty="0"/>
          </a:p>
        </p:txBody>
      </p:sp>
      <p:graphicFrame>
        <p:nvGraphicFramePr>
          <p:cNvPr id="7" name="Chart 6">
            <a:extLst>
              <a:ext uri="{FF2B5EF4-FFF2-40B4-BE49-F238E27FC236}">
                <a16:creationId xmlns:a16="http://schemas.microsoft.com/office/drawing/2014/main" id="{AB7CF8F4-BEDA-4E01-907C-0AB5F926E475}"/>
              </a:ext>
            </a:extLst>
          </p:cNvPr>
          <p:cNvGraphicFramePr>
            <a:graphicFrameLocks/>
          </p:cNvGraphicFramePr>
          <p:nvPr/>
        </p:nvGraphicFramePr>
        <p:xfrm>
          <a:off x="2580" y="1834166"/>
          <a:ext cx="12189420" cy="48705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012F38A-E242-4AC3-B54C-4453B6AD1FFE}"/>
              </a:ext>
            </a:extLst>
          </p:cNvPr>
          <p:cNvSpPr txBox="1"/>
          <p:nvPr/>
        </p:nvSpPr>
        <p:spPr>
          <a:xfrm>
            <a:off x="8351829" y="4419449"/>
            <a:ext cx="3539266" cy="1384995"/>
          </a:xfrm>
          <a:prstGeom prst="rect">
            <a:avLst/>
          </a:prstGeom>
          <a:noFill/>
        </p:spPr>
        <p:txBody>
          <a:bodyPr wrap="square" rtlCol="0">
            <a:spAutoFit/>
          </a:bodyPr>
          <a:lstStyle/>
          <a:p>
            <a:r>
              <a:rPr lang="en-US" sz="2800" b="1" dirty="0">
                <a:solidFill>
                  <a:srgbClr val="000000"/>
                </a:solidFill>
              </a:rPr>
              <a:t>Race of PUA/PEUC Claimants Most Likely to Run Out of Benefits </a:t>
            </a:r>
          </a:p>
        </p:txBody>
      </p:sp>
    </p:spTree>
    <p:extLst>
      <p:ext uri="{BB962C8B-B14F-4D97-AF65-F5344CB8AC3E}">
        <p14:creationId xmlns:p14="http://schemas.microsoft.com/office/powerpoint/2010/main" val="8271715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CARES Act Program Expiration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401613"/>
          </a:xfrm>
        </p:spPr>
        <p:txBody>
          <a:bodyPr vert="horz" lIns="91440" tIns="45720" rIns="91440" bIns="45720" rtlCol="0" anchor="t">
            <a:normAutofit/>
          </a:bodyPr>
          <a:lstStyle/>
          <a:p>
            <a:pPr marL="0" indent="0">
              <a:buNone/>
            </a:pPr>
            <a:r>
              <a:rPr lang="en-US" sz="2600" b="1" dirty="0"/>
              <a:t>September 4, 2021 </a:t>
            </a:r>
            <a:r>
              <a:rPr lang="en-US" sz="2600" dirty="0"/>
              <a:t>is also the last week for which:</a:t>
            </a:r>
          </a:p>
          <a:p>
            <a:r>
              <a:rPr lang="en-US" sz="2600" dirty="0"/>
              <a:t>Claimants do not have to serve an unpaid waiting week</a:t>
            </a:r>
          </a:p>
          <a:p>
            <a:r>
              <a:rPr lang="en-US" sz="2600" dirty="0"/>
              <a:t>The first week of benefits is federally funded and not charged to employers</a:t>
            </a:r>
          </a:p>
          <a:p>
            <a:r>
              <a:rPr lang="en-US" sz="2600" dirty="0"/>
              <a:t>Shared work benefits are federally funded and not charged to employers</a:t>
            </a:r>
          </a:p>
          <a:p>
            <a:r>
              <a:rPr lang="en-US" sz="2600" dirty="0"/>
              <a:t>Reimbursable employers get a 75% reduction in their benefit charges</a:t>
            </a:r>
          </a:p>
          <a:p>
            <a:pPr marL="0" indent="0">
              <a:buNone/>
            </a:pPr>
            <a:r>
              <a:rPr lang="en-US" sz="2600" dirty="0"/>
              <a:t>If the payment is made after </a:t>
            </a:r>
            <a:r>
              <a:rPr lang="en-US" sz="2600" b="1" dirty="0"/>
              <a:t>September 4, 2021</a:t>
            </a:r>
            <a:r>
              <a:rPr lang="en-US" sz="2600" dirty="0"/>
              <a:t>, employers will still see benefit charge relief, so long as the benefits are paid for the week of unemployment ending </a:t>
            </a:r>
            <a:r>
              <a:rPr lang="en-US" sz="2600" b="1" dirty="0"/>
              <a:t>September 4, 2021</a:t>
            </a:r>
          </a:p>
          <a:p>
            <a:pPr marL="0" indent="0">
              <a:buNone/>
            </a:pPr>
            <a:endParaRPr lang="en-US" sz="3600" dirty="0"/>
          </a:p>
          <a:p>
            <a:pPr marL="0" indent="0">
              <a:buNone/>
            </a:pPr>
            <a:endParaRPr lang="en-US" sz="2600" b="1" dirty="0"/>
          </a:p>
        </p:txBody>
      </p:sp>
    </p:spTree>
    <p:extLst>
      <p:ext uri="{BB962C8B-B14F-4D97-AF65-F5344CB8AC3E}">
        <p14:creationId xmlns:p14="http://schemas.microsoft.com/office/powerpoint/2010/main" val="4083053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78C1-1C86-4F93-B170-5E23193881CD}"/>
              </a:ext>
            </a:extLst>
          </p:cNvPr>
          <p:cNvSpPr>
            <a:spLocks noGrp="1"/>
          </p:cNvSpPr>
          <p:nvPr>
            <p:ph type="title"/>
          </p:nvPr>
        </p:nvSpPr>
        <p:spPr/>
        <p:txBody>
          <a:bodyPr/>
          <a:lstStyle/>
          <a:p>
            <a:r>
              <a:rPr lang="en-US" dirty="0"/>
              <a:t>Communicating about end of CARES Act</a:t>
            </a:r>
          </a:p>
        </p:txBody>
      </p:sp>
      <p:sp>
        <p:nvSpPr>
          <p:cNvPr id="3" name="Content Placeholder 2">
            <a:extLst>
              <a:ext uri="{FF2B5EF4-FFF2-40B4-BE49-F238E27FC236}">
                <a16:creationId xmlns:a16="http://schemas.microsoft.com/office/drawing/2014/main" id="{9DA34260-2EEA-486C-92CB-1F3EB71FA0B2}"/>
              </a:ext>
            </a:extLst>
          </p:cNvPr>
          <p:cNvSpPr>
            <a:spLocks noGrp="1"/>
          </p:cNvSpPr>
          <p:nvPr>
            <p:ph idx="1"/>
          </p:nvPr>
        </p:nvSpPr>
        <p:spPr>
          <a:xfrm>
            <a:off x="680320" y="2319056"/>
            <a:ext cx="9613861" cy="2219887"/>
          </a:xfrm>
        </p:spPr>
        <p:txBody>
          <a:bodyPr>
            <a:normAutofit fontScale="92500" lnSpcReduction="20000"/>
          </a:bodyPr>
          <a:lstStyle/>
          <a:p>
            <a:pPr marL="0" indent="0" algn="ctr">
              <a:buNone/>
            </a:pPr>
            <a:r>
              <a:rPr lang="en-US" sz="3000" b="1" u="sng" dirty="0"/>
              <a:t>Communications Plan</a:t>
            </a:r>
            <a:endParaRPr lang="en-US" dirty="0"/>
          </a:p>
          <a:p>
            <a:r>
              <a:rPr lang="en-US" sz="2600" dirty="0"/>
              <a:t>Program end dates will be posted on our website. </a:t>
            </a:r>
          </a:p>
          <a:p>
            <a:r>
              <a:rPr lang="en-US" sz="2600" dirty="0"/>
              <a:t>Between now and Sept. 4, we will start messaging impacted groups of claimants. </a:t>
            </a:r>
          </a:p>
          <a:p>
            <a:r>
              <a:rPr lang="en-US" sz="2600" dirty="0"/>
              <a:t>Our communications campaign to claimants and employers also will include: </a:t>
            </a:r>
          </a:p>
        </p:txBody>
      </p:sp>
      <p:sp>
        <p:nvSpPr>
          <p:cNvPr id="4" name="Rectangle 3">
            <a:extLst>
              <a:ext uri="{FF2B5EF4-FFF2-40B4-BE49-F238E27FC236}">
                <a16:creationId xmlns:a16="http://schemas.microsoft.com/office/drawing/2014/main" id="{2E028F90-55FF-4CD6-A666-6AD5C77459BA}"/>
              </a:ext>
            </a:extLst>
          </p:cNvPr>
          <p:cNvSpPr/>
          <p:nvPr/>
        </p:nvSpPr>
        <p:spPr>
          <a:xfrm>
            <a:off x="1150273" y="4652699"/>
            <a:ext cx="5415679" cy="1695849"/>
          </a:xfrm>
          <a:prstGeom prst="rect">
            <a:avLst/>
          </a:prstGeom>
        </p:spPr>
        <p:txBody>
          <a:bodyPr wrap="square" numCol="1">
            <a:sp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D3455"/>
                </a:solidFill>
                <a:effectLst/>
                <a:uLnTx/>
                <a:uFillTx/>
                <a:latin typeface="Calibri"/>
                <a:ea typeface="+mn-ea"/>
                <a:cs typeface="+mn-cs"/>
              </a:rPr>
              <a:t>Updating letters as needed</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D3455"/>
                </a:solidFill>
                <a:effectLst/>
                <a:uLnTx/>
                <a:uFillTx/>
                <a:latin typeface="Calibri"/>
                <a:ea typeface="+mn-ea"/>
                <a:cs typeface="+mn-cs"/>
              </a:rPr>
              <a:t>Information in employer newsletter</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D3455"/>
                </a:solidFill>
                <a:effectLst/>
                <a:uLnTx/>
                <a:uFillTx/>
                <a:latin typeface="Calibri"/>
                <a:ea typeface="+mn-ea"/>
                <a:cs typeface="+mn-cs"/>
              </a:rPr>
              <a:t>Website content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D3455"/>
                </a:solidFill>
                <a:effectLst/>
                <a:uLnTx/>
                <a:uFillTx/>
                <a:latin typeface="Calibri"/>
                <a:ea typeface="+mn-ea"/>
                <a:cs typeface="+mn-cs"/>
              </a:rPr>
              <a:t>Social media</a:t>
            </a:r>
          </a:p>
        </p:txBody>
      </p:sp>
      <p:sp>
        <p:nvSpPr>
          <p:cNvPr id="5" name="Rectangle 4">
            <a:extLst>
              <a:ext uri="{FF2B5EF4-FFF2-40B4-BE49-F238E27FC236}">
                <a16:creationId xmlns:a16="http://schemas.microsoft.com/office/drawing/2014/main" id="{894A99BC-1FD0-4BEB-9D34-A4B639D4894C}"/>
              </a:ext>
            </a:extLst>
          </p:cNvPr>
          <p:cNvSpPr/>
          <p:nvPr/>
        </p:nvSpPr>
        <p:spPr>
          <a:xfrm>
            <a:off x="6684182" y="4649076"/>
            <a:ext cx="3471754" cy="2000548"/>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D3455"/>
                </a:solidFill>
                <a:effectLst/>
                <a:uLnTx/>
                <a:uFillTx/>
                <a:latin typeface="Calibri"/>
                <a:ea typeface="+mn-ea"/>
                <a:cs typeface="+mn-cs"/>
              </a:rPr>
              <a:t>Banner in </a:t>
            </a:r>
            <a:r>
              <a:rPr kumimoji="0" lang="en-US" sz="2200" b="0" i="0" u="none" strike="noStrike" kern="1200" cap="none" spc="0" normalizeH="0" baseline="0" noProof="0" dirty="0" err="1">
                <a:ln>
                  <a:noFill/>
                </a:ln>
                <a:solidFill>
                  <a:srgbClr val="0D3455"/>
                </a:solidFill>
                <a:effectLst/>
                <a:uLnTx/>
                <a:uFillTx/>
                <a:latin typeface="Calibri"/>
                <a:ea typeface="+mn-ea"/>
                <a:cs typeface="+mn-cs"/>
              </a:rPr>
              <a:t>eServices</a:t>
            </a:r>
            <a:r>
              <a:rPr kumimoji="0" lang="en-US" sz="2200" b="0" i="0" u="none" strike="noStrike" kern="1200" cap="none" spc="0" normalizeH="0" baseline="0" noProof="0" dirty="0">
                <a:ln>
                  <a:noFill/>
                </a:ln>
                <a:solidFill>
                  <a:srgbClr val="0D3455"/>
                </a:solidFill>
                <a:effectLst/>
                <a:uLnTx/>
                <a:uFillTx/>
                <a:latin typeface="Calibri"/>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D3455"/>
                </a:solidFill>
                <a:effectLst/>
                <a:uLnTx/>
                <a:uFillTx/>
                <a:latin typeface="Calibri"/>
                <a:ea typeface="+mn-ea"/>
                <a:cs typeface="+mn-cs"/>
              </a:rPr>
              <a:t>FAQs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D3455"/>
                </a:solidFill>
                <a:effectLst/>
                <a:uLnTx/>
                <a:uFillTx/>
                <a:latin typeface="Calibri"/>
                <a:ea typeface="+mn-ea"/>
                <a:cs typeface="+mn-cs"/>
              </a:rPr>
              <a:t>Phone hold message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2200" dirty="0">
                <a:solidFill>
                  <a:srgbClr val="0D3455"/>
                </a:solidFill>
                <a:latin typeface="Calibri"/>
              </a:rPr>
              <a:t>Media outreach, including Spanish language radio</a:t>
            </a:r>
            <a:endParaRPr kumimoji="0" lang="en-US" sz="2200" b="0" i="0" u="none" strike="noStrike" kern="1200" cap="none" spc="0" normalizeH="0" baseline="0" noProof="0" dirty="0">
              <a:ln>
                <a:noFill/>
              </a:ln>
              <a:solidFill>
                <a:srgbClr val="0D3455"/>
              </a:solidFill>
              <a:effectLst/>
              <a:uLnTx/>
              <a:uFillTx/>
              <a:latin typeface="Calibri"/>
              <a:ea typeface="+mn-ea"/>
              <a:cs typeface="+mn-cs"/>
            </a:endParaRPr>
          </a:p>
        </p:txBody>
      </p:sp>
    </p:spTree>
    <p:extLst>
      <p:ext uri="{BB962C8B-B14F-4D97-AF65-F5344CB8AC3E}">
        <p14:creationId xmlns:p14="http://schemas.microsoft.com/office/powerpoint/2010/main" val="229196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680322" y="2733709"/>
            <a:ext cx="8144134" cy="923891"/>
          </a:xfrm>
        </p:spPr>
        <p:txBody>
          <a:bodyPr anchor="b">
            <a:noAutofit/>
          </a:bodyPr>
          <a:lstStyle/>
          <a:p>
            <a:pPr algn="l"/>
            <a:r>
              <a:rPr lang="en-US" sz="3400" dirty="0">
                <a:latin typeface="+mj-lt"/>
              </a:rPr>
              <a:t>Rulemaking and Legislative Update</a:t>
            </a:r>
          </a:p>
        </p:txBody>
      </p:sp>
      <p:sp>
        <p:nvSpPr>
          <p:cNvPr id="2" name="Subtitle 1">
            <a:extLst>
              <a:ext uri="{FF2B5EF4-FFF2-40B4-BE49-F238E27FC236}">
                <a16:creationId xmlns:a16="http://schemas.microsoft.com/office/drawing/2014/main" id="{C1CE401F-53A5-4625-B417-766B6A4962E5}"/>
              </a:ext>
            </a:extLst>
          </p:cNvPr>
          <p:cNvSpPr>
            <a:spLocks noGrp="1"/>
          </p:cNvSpPr>
          <p:nvPr>
            <p:ph type="subTitle" idx="1"/>
          </p:nvPr>
        </p:nvSpPr>
        <p:spPr>
          <a:xfrm>
            <a:off x="680322" y="4394039"/>
            <a:ext cx="8144134" cy="1930561"/>
          </a:xfrm>
        </p:spPr>
        <p:txBody>
          <a:bodyPr>
            <a:normAutofit/>
          </a:bodyPr>
          <a:lstStyle/>
          <a:p>
            <a:r>
              <a:rPr lang="en-US" sz="2400" b="1" dirty="0">
                <a:solidFill>
                  <a:schemeClr val="accent2"/>
                </a:solidFill>
              </a:rPr>
              <a:t>Unemployment Insurance Advisory Committee Presentation</a:t>
            </a:r>
          </a:p>
          <a:p>
            <a:r>
              <a:rPr lang="en-US" sz="2400" b="1" dirty="0">
                <a:solidFill>
                  <a:schemeClr val="accent2"/>
                </a:solidFill>
              </a:rPr>
              <a:t>August 11, 2021</a:t>
            </a:r>
          </a:p>
          <a:p>
            <a:r>
              <a:rPr lang="en-US" dirty="0">
                <a:solidFill>
                  <a:schemeClr val="accent2"/>
                </a:solidFill>
              </a:rPr>
              <a:t>Scott Michael, Legal Services Manager</a:t>
            </a:r>
          </a:p>
          <a:p>
            <a:r>
              <a:rPr lang="en-US" dirty="0">
                <a:solidFill>
                  <a:schemeClr val="accent2"/>
                </a:solidFill>
              </a:rPr>
              <a:t>Employment Security Department </a:t>
            </a:r>
          </a:p>
          <a:p>
            <a:endParaRPr lang="en-US" dirty="0"/>
          </a:p>
        </p:txBody>
      </p:sp>
    </p:spTree>
    <p:extLst>
      <p:ext uri="{BB962C8B-B14F-4D97-AF65-F5344CB8AC3E}">
        <p14:creationId xmlns:p14="http://schemas.microsoft.com/office/powerpoint/2010/main" val="6626260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Agency Request Legislation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401613"/>
          </a:xfrm>
        </p:spPr>
        <p:txBody>
          <a:bodyPr vert="horz" lIns="91440" tIns="45720" rIns="91440" bIns="45720" rtlCol="0" anchor="t">
            <a:normAutofit/>
          </a:bodyPr>
          <a:lstStyle/>
          <a:p>
            <a:pPr marL="0" indent="0" algn="ctr">
              <a:buNone/>
            </a:pPr>
            <a:r>
              <a:rPr lang="en-US" sz="3600" b="1" dirty="0"/>
              <a:t>Cross Reference Corrections</a:t>
            </a:r>
          </a:p>
          <a:p>
            <a:pPr algn="just"/>
            <a:r>
              <a:rPr lang="en-US" sz="2000" dirty="0"/>
              <a:t>RCW 50.29.025(1)(c)(ii) – “The social cost factor rate [for delinquent employers] shall be the social cost factor rate assigned to rate class 40 under </a:t>
            </a:r>
            <a:r>
              <a:rPr lang="en-US" sz="2000" i="1" dirty="0">
                <a:solidFill>
                  <a:srgbClr val="CC6600"/>
                </a:solidFill>
              </a:rPr>
              <a:t>(b)(ii)(A)</a:t>
            </a:r>
            <a:r>
              <a:rPr lang="en-US" sz="2000" dirty="0">
                <a:solidFill>
                  <a:srgbClr val="CC6600"/>
                </a:solidFill>
              </a:rPr>
              <a:t> </a:t>
            </a:r>
            <a:r>
              <a:rPr lang="en-US" sz="2000" dirty="0"/>
              <a:t>of this subsection.”</a:t>
            </a:r>
          </a:p>
          <a:p>
            <a:pPr lvl="1" algn="just"/>
            <a:r>
              <a:rPr lang="en-US" sz="1600" dirty="0"/>
              <a:t>Subsection (b)(ii)(A) points precisely to the social cost factor rate of employers assigned to Rate Class 1, not Rate Class 40.</a:t>
            </a:r>
          </a:p>
          <a:p>
            <a:pPr lvl="1" algn="just"/>
            <a:r>
              <a:rPr lang="en-US" sz="1600" dirty="0"/>
              <a:t>Cross reference should be subsection (b)(ii), the general list of social cost factor rates for all rate classes</a:t>
            </a:r>
          </a:p>
          <a:p>
            <a:pPr lvl="1" algn="just"/>
            <a:endParaRPr lang="en-US" sz="1600" dirty="0"/>
          </a:p>
          <a:p>
            <a:pPr algn="just"/>
            <a:r>
              <a:rPr lang="en-US" sz="2000" dirty="0"/>
              <a:t>RCW 50.29.070(1) – “The [tax rate] notice must include the amount of the contribution rate that is attributable to each component of the rate under </a:t>
            </a:r>
            <a:r>
              <a:rPr lang="en-US" sz="2000" i="1" dirty="0">
                <a:solidFill>
                  <a:srgbClr val="CC6600"/>
                </a:solidFill>
              </a:rPr>
              <a:t>RCW 50.29.025(2)</a:t>
            </a:r>
            <a:r>
              <a:rPr lang="en-US" sz="2000" dirty="0"/>
              <a:t>.”</a:t>
            </a:r>
          </a:p>
          <a:p>
            <a:pPr lvl="1" algn="just"/>
            <a:r>
              <a:rPr lang="en-US" sz="1600" dirty="0"/>
              <a:t>Subsection (2) of RCW 50.29.025 was moved to subsection (1) by SB 5061 (2021)</a:t>
            </a:r>
          </a:p>
          <a:p>
            <a:pPr lvl="1" algn="just"/>
            <a:r>
              <a:rPr lang="en-US" sz="1600" dirty="0"/>
              <a:t>Cross reference should be RCW 50.29.025(1), where the components of employer tax rates are specified</a:t>
            </a:r>
          </a:p>
          <a:p>
            <a:endParaRPr lang="en-US" sz="3600" b="1" dirty="0"/>
          </a:p>
          <a:p>
            <a:pPr marL="0" indent="0">
              <a:buNone/>
            </a:pPr>
            <a:endParaRPr lang="en-US" sz="2600" b="1" dirty="0"/>
          </a:p>
        </p:txBody>
      </p:sp>
    </p:spTree>
    <p:extLst>
      <p:ext uri="{BB962C8B-B14F-4D97-AF65-F5344CB8AC3E}">
        <p14:creationId xmlns:p14="http://schemas.microsoft.com/office/powerpoint/2010/main" val="1818067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Agency Request Legislation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401613"/>
          </a:xfrm>
        </p:spPr>
        <p:txBody>
          <a:bodyPr vert="horz" lIns="91440" tIns="45720" rIns="91440" bIns="45720" rtlCol="0" anchor="t">
            <a:normAutofit/>
          </a:bodyPr>
          <a:lstStyle/>
          <a:p>
            <a:pPr marL="0" indent="0" algn="ctr">
              <a:buNone/>
            </a:pPr>
            <a:r>
              <a:rPr lang="en-US" sz="3600" b="1" dirty="0"/>
              <a:t>Using Inclusive Language</a:t>
            </a:r>
          </a:p>
          <a:p>
            <a:pPr algn="just"/>
            <a:r>
              <a:rPr lang="en-US" sz="2800" dirty="0"/>
              <a:t>Replacing the term “alien” with “noncitizen”</a:t>
            </a:r>
          </a:p>
          <a:p>
            <a:pPr algn="just"/>
            <a:r>
              <a:rPr lang="en-US" sz="2800" dirty="0"/>
              <a:t>Removing “the relationship of </a:t>
            </a:r>
            <a:r>
              <a:rPr lang="en-US" sz="2800" i="1" dirty="0"/>
              <a:t>master and servant</a:t>
            </a:r>
            <a:r>
              <a:rPr lang="en-US" sz="2800" dirty="0"/>
              <a:t> as known to the common law” with “any employment relationship known to the common law” from the definition of “Employment”</a:t>
            </a:r>
          </a:p>
          <a:p>
            <a:pPr lvl="1" algn="just"/>
            <a:r>
              <a:rPr lang="en-US" sz="2400" dirty="0"/>
              <a:t>Includes provision that the bill is not intended to increase or reduce the scope of the definition of “Employment”</a:t>
            </a:r>
          </a:p>
          <a:p>
            <a:endParaRPr lang="en-US" sz="3600" b="1" dirty="0"/>
          </a:p>
          <a:p>
            <a:pPr marL="0" indent="0">
              <a:buNone/>
            </a:pPr>
            <a:endParaRPr lang="en-US" sz="2600" b="1" dirty="0"/>
          </a:p>
        </p:txBody>
      </p:sp>
    </p:spTree>
    <p:extLst>
      <p:ext uri="{BB962C8B-B14F-4D97-AF65-F5344CB8AC3E}">
        <p14:creationId xmlns:p14="http://schemas.microsoft.com/office/powerpoint/2010/main" val="1560383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Rulemaking Update</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401613"/>
          </a:xfrm>
        </p:spPr>
        <p:txBody>
          <a:bodyPr vert="horz" lIns="91440" tIns="45720" rIns="91440" bIns="45720" rtlCol="0" anchor="t">
            <a:normAutofit/>
          </a:bodyPr>
          <a:lstStyle/>
          <a:p>
            <a:pPr marL="0" indent="0" algn="ctr">
              <a:buNone/>
            </a:pPr>
            <a:r>
              <a:rPr lang="en-US" sz="3600" b="1" dirty="0"/>
              <a:t>Hours of Availability</a:t>
            </a:r>
          </a:p>
          <a:p>
            <a:pPr algn="just"/>
            <a:r>
              <a:rPr lang="en-US" sz="2800" dirty="0"/>
              <a:t>Adopted permanent rules stating claimants only need to be available for up to 40 hours per week that are customary for their occupation.</a:t>
            </a:r>
          </a:p>
          <a:p>
            <a:pPr algn="just"/>
            <a:r>
              <a:rPr lang="en-US" sz="2800" dirty="0"/>
              <a:t>Current rules say claimants need to be available for all hours customary for their occupation</a:t>
            </a:r>
          </a:p>
          <a:p>
            <a:pPr algn="just"/>
            <a:r>
              <a:rPr lang="en-US" sz="2800" dirty="0"/>
              <a:t>New rules are effective </a:t>
            </a:r>
            <a:r>
              <a:rPr lang="en-US" sz="2800" b="1" dirty="0"/>
              <a:t>January 2, 2022</a:t>
            </a:r>
            <a:endParaRPr lang="en-US" sz="2400" b="1" dirty="0"/>
          </a:p>
          <a:p>
            <a:endParaRPr lang="en-US" sz="3600" b="1" dirty="0"/>
          </a:p>
          <a:p>
            <a:pPr marL="0" indent="0">
              <a:buNone/>
            </a:pPr>
            <a:endParaRPr lang="en-US" sz="2600" b="1" dirty="0"/>
          </a:p>
        </p:txBody>
      </p:sp>
    </p:spTree>
    <p:extLst>
      <p:ext uri="{BB962C8B-B14F-4D97-AF65-F5344CB8AC3E}">
        <p14:creationId xmlns:p14="http://schemas.microsoft.com/office/powerpoint/2010/main" val="32451227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680322" y="2733709"/>
            <a:ext cx="8144134" cy="923891"/>
          </a:xfrm>
        </p:spPr>
        <p:txBody>
          <a:bodyPr anchor="b">
            <a:noAutofit/>
          </a:bodyPr>
          <a:lstStyle/>
          <a:p>
            <a:pPr algn="l"/>
            <a:r>
              <a:rPr lang="en-US" sz="3400" dirty="0">
                <a:latin typeface="+mj-lt"/>
              </a:rPr>
              <a:t>SB 5193 Implementation</a:t>
            </a:r>
          </a:p>
        </p:txBody>
      </p:sp>
      <p:sp>
        <p:nvSpPr>
          <p:cNvPr id="2" name="Subtitle 1">
            <a:extLst>
              <a:ext uri="{FF2B5EF4-FFF2-40B4-BE49-F238E27FC236}">
                <a16:creationId xmlns:a16="http://schemas.microsoft.com/office/drawing/2014/main" id="{C1CE401F-53A5-4625-B417-766B6A4962E5}"/>
              </a:ext>
            </a:extLst>
          </p:cNvPr>
          <p:cNvSpPr>
            <a:spLocks noGrp="1"/>
          </p:cNvSpPr>
          <p:nvPr>
            <p:ph type="subTitle" idx="1"/>
          </p:nvPr>
        </p:nvSpPr>
        <p:spPr>
          <a:xfrm>
            <a:off x="680322" y="4394039"/>
            <a:ext cx="8144134" cy="1930561"/>
          </a:xfrm>
        </p:spPr>
        <p:txBody>
          <a:bodyPr>
            <a:normAutofit lnSpcReduction="10000"/>
          </a:bodyPr>
          <a:lstStyle/>
          <a:p>
            <a:r>
              <a:rPr lang="en-US" sz="2400" b="1" dirty="0">
                <a:solidFill>
                  <a:schemeClr val="accent2"/>
                </a:solidFill>
              </a:rPr>
              <a:t>Unemployment Insurance Advisory Committee Presentation</a:t>
            </a:r>
          </a:p>
          <a:p>
            <a:r>
              <a:rPr lang="en-US" sz="2400" b="1" dirty="0">
                <a:solidFill>
                  <a:schemeClr val="accent2"/>
                </a:solidFill>
              </a:rPr>
              <a:t>August 11, 2021</a:t>
            </a:r>
          </a:p>
          <a:p>
            <a:r>
              <a:rPr lang="en-US" dirty="0">
                <a:solidFill>
                  <a:schemeClr val="accent2"/>
                </a:solidFill>
              </a:rPr>
              <a:t>Julie Lord, UI Customer Support Director</a:t>
            </a:r>
          </a:p>
          <a:p>
            <a:r>
              <a:rPr lang="en-US" dirty="0">
                <a:solidFill>
                  <a:schemeClr val="accent2"/>
                </a:solidFill>
              </a:rPr>
              <a:t>Jill Will, UICS Policy and Legislation Implementation Manager</a:t>
            </a:r>
          </a:p>
          <a:p>
            <a:r>
              <a:rPr lang="en-US" dirty="0">
                <a:solidFill>
                  <a:schemeClr val="accent2"/>
                </a:solidFill>
              </a:rPr>
              <a:t>Employment Security Department </a:t>
            </a:r>
          </a:p>
          <a:p>
            <a:endParaRPr lang="en-US" dirty="0"/>
          </a:p>
        </p:txBody>
      </p:sp>
    </p:spTree>
    <p:extLst>
      <p:ext uri="{BB962C8B-B14F-4D97-AF65-F5344CB8AC3E}">
        <p14:creationId xmlns:p14="http://schemas.microsoft.com/office/powerpoint/2010/main" val="2716420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normAutofit/>
          </a:bodyPr>
          <a:lstStyle/>
          <a:p>
            <a:pPr lvl="0" rtl="0" eaLnBrk="1" latinLnBrk="0" hangingPunct="1"/>
            <a:r>
              <a:rPr lang="en-US" dirty="0"/>
              <a:t>Agenda</a:t>
            </a:r>
          </a:p>
        </p:txBody>
      </p:sp>
      <p:sp>
        <p:nvSpPr>
          <p:cNvPr id="7" name="Content Placeholder 6">
            <a:extLst>
              <a:ext uri="{FF2B5EF4-FFF2-40B4-BE49-F238E27FC236}">
                <a16:creationId xmlns:a16="http://schemas.microsoft.com/office/drawing/2014/main" id="{5D65B7B6-46DB-43AC-80B1-86AA06C5B471}"/>
              </a:ext>
            </a:extLst>
          </p:cNvPr>
          <p:cNvSpPr>
            <a:spLocks noGrp="1"/>
          </p:cNvSpPr>
          <p:nvPr>
            <p:ph idx="1"/>
          </p:nvPr>
        </p:nvSpPr>
        <p:spPr>
          <a:xfrm>
            <a:off x="952169" y="2126421"/>
            <a:ext cx="9613861" cy="4557367"/>
          </a:xfrm>
        </p:spPr>
        <p:txBody>
          <a:bodyPr>
            <a:normAutofit/>
          </a:bodyPr>
          <a:lstStyle/>
          <a:p>
            <a:pPr marL="0" indent="0">
              <a:buNone/>
            </a:pPr>
            <a:endParaRPr lang="en-US" dirty="0"/>
          </a:p>
          <a:p>
            <a:r>
              <a:rPr lang="en-US" dirty="0"/>
              <a:t>Discussion with ESD Commissioner Cami Feek</a:t>
            </a:r>
          </a:p>
          <a:p>
            <a:pPr marL="0" indent="0">
              <a:buNone/>
            </a:pPr>
            <a:endParaRPr lang="en-US" dirty="0"/>
          </a:p>
          <a:p>
            <a:r>
              <a:rPr lang="en-US" dirty="0"/>
              <a:t>UI Program Update</a:t>
            </a:r>
          </a:p>
          <a:p>
            <a:pPr marL="0" indent="0">
              <a:buNone/>
            </a:pPr>
            <a:endParaRPr lang="en-US" dirty="0"/>
          </a:p>
          <a:p>
            <a:r>
              <a:rPr lang="en-US" dirty="0"/>
              <a:t>UI Rulemaking Update</a:t>
            </a:r>
          </a:p>
          <a:p>
            <a:pPr marL="0" indent="0">
              <a:buNone/>
            </a:pPr>
            <a:endParaRPr lang="en-US" dirty="0"/>
          </a:p>
          <a:p>
            <a:r>
              <a:rPr lang="en-US" dirty="0"/>
              <a:t>SB 5193 Implementation</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dirty="0"/>
          </a:p>
          <a:p>
            <a:pPr marL="0" indent="0">
              <a:buNone/>
            </a:pPr>
            <a:endParaRPr lang="en-US" sz="10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3742056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SB 5193 Implementation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319317"/>
          </a:xfrm>
        </p:spPr>
        <p:txBody>
          <a:bodyPr vert="horz" lIns="91440" tIns="45720" rIns="91440" bIns="45720" rtlCol="0" anchor="t">
            <a:normAutofit fontScale="92500" lnSpcReduction="10000"/>
          </a:bodyPr>
          <a:lstStyle/>
          <a:p>
            <a:pPr marL="0" indent="0">
              <a:buNone/>
            </a:pPr>
            <a:r>
              <a:rPr lang="en-US" sz="2600" dirty="0">
                <a:hlinkClick r:id="rId3"/>
              </a:rPr>
              <a:t>ESSB 5193 Sec. 3 (3) </a:t>
            </a:r>
            <a:r>
              <a:rPr lang="en-US" sz="2600" dirty="0"/>
              <a:t>requires ESD to work with the UIAC to explore:</a:t>
            </a:r>
          </a:p>
          <a:p>
            <a:pPr marL="0" indent="0">
              <a:buNone/>
            </a:pPr>
            <a:endParaRPr lang="en-US" sz="1200" dirty="0"/>
          </a:p>
          <a:p>
            <a:r>
              <a:rPr lang="en-US" sz="2600" dirty="0"/>
              <a:t>Establishing thresholds that will trigger automatic adjustments in ESD staffing assignments and phone agent staffing levels;</a:t>
            </a:r>
          </a:p>
          <a:p>
            <a:r>
              <a:rPr lang="en-US" sz="2600" dirty="0"/>
              <a:t>Establishing a pilot to provide a caseworker approach to the claims of a group of claimants with that casework carrying over to reemployment services;</a:t>
            </a:r>
          </a:p>
          <a:p>
            <a:r>
              <a:rPr lang="en-US" sz="2600" dirty="0"/>
              <a:t>Increasing language access, including by providing translation of notices sent to claimants as part of their unemployment insurance claims; and</a:t>
            </a:r>
          </a:p>
          <a:p>
            <a:r>
              <a:rPr lang="en-US" sz="2600" dirty="0"/>
              <a:t>The frequency of the initial and continuing training to maintain a reserve force of skilled adjudicators who can be available quickly when claims volume demands.</a:t>
            </a:r>
          </a:p>
          <a:p>
            <a:pPr marL="0" lvl="0" indent="0">
              <a:buNone/>
            </a:pPr>
            <a:endParaRPr lang="en-US" sz="2000" dirty="0"/>
          </a:p>
        </p:txBody>
      </p:sp>
    </p:spTree>
    <p:extLst>
      <p:ext uri="{BB962C8B-B14F-4D97-AF65-F5344CB8AC3E}">
        <p14:creationId xmlns:p14="http://schemas.microsoft.com/office/powerpoint/2010/main" val="10490077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SB 5193 Implementation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113577"/>
          </a:xfrm>
        </p:spPr>
        <p:txBody>
          <a:bodyPr vert="horz" lIns="91440" tIns="45720" rIns="91440" bIns="45720" rtlCol="0" anchor="t">
            <a:normAutofit fontScale="92500" lnSpcReduction="10000"/>
          </a:bodyPr>
          <a:lstStyle/>
          <a:p>
            <a:pPr marL="0" indent="0">
              <a:buNone/>
            </a:pPr>
            <a:r>
              <a:rPr lang="en-US" dirty="0">
                <a:hlinkClick r:id="rId3"/>
              </a:rPr>
              <a:t>ESSB 5193 </a:t>
            </a:r>
            <a:r>
              <a:rPr lang="en-US" dirty="0"/>
              <a:t>UI Systems  Enhancements </a:t>
            </a:r>
          </a:p>
          <a:p>
            <a:pPr marL="0" indent="0">
              <a:buNone/>
            </a:pPr>
            <a:endParaRPr lang="en-US" dirty="0"/>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Multiple major requirements – split into five projects to get the work done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Quarterly report to the Legislature, first report due September 1</a:t>
            </a:r>
          </a:p>
          <a:p>
            <a:pPr lvl="1">
              <a:lnSpc>
                <a:spcPct val="107000"/>
              </a:lnSpc>
              <a:spcBef>
                <a:spcPts val="0"/>
              </a:spcBef>
            </a:pPr>
            <a:r>
              <a:rPr lang="en-US" sz="2400" dirty="0">
                <a:effectLst/>
                <a:ea typeface="Calibri" panose="020F0502020204030204" pitchFamily="34" charset="0"/>
                <a:cs typeface="Times New Roman" panose="02020603050405020304" pitchFamily="18" charset="0"/>
              </a:rPr>
              <a:t>Implementation of ESSB 5193 </a:t>
            </a:r>
          </a:p>
          <a:p>
            <a:pPr lvl="1">
              <a:lnSpc>
                <a:spcPct val="107000"/>
              </a:lnSpc>
              <a:spcBef>
                <a:spcPts val="0"/>
              </a:spcBef>
            </a:pPr>
            <a:r>
              <a:rPr lang="en-US" sz="2400" dirty="0">
                <a:effectLst/>
                <a:ea typeface="Calibri" panose="020F0502020204030204" pitchFamily="34" charset="0"/>
                <a:cs typeface="Times New Roman" panose="02020603050405020304" pitchFamily="18" charset="0"/>
              </a:rPr>
              <a:t>Performance metrics  </a:t>
            </a:r>
          </a:p>
          <a:p>
            <a:pPr lvl="1">
              <a:lnSpc>
                <a:spcPct val="107000"/>
              </a:lnSpc>
              <a:spcBef>
                <a:spcPts val="0"/>
              </a:spcBef>
            </a:pPr>
            <a:r>
              <a:rPr lang="en-US" sz="2400" dirty="0">
                <a:effectLst/>
                <a:ea typeface="Calibri" panose="020F0502020204030204" pitchFamily="34" charset="0"/>
                <a:cs typeface="Times New Roman" panose="02020603050405020304" pitchFamily="18" charset="0"/>
              </a:rPr>
              <a:t>Any new federal programs </a:t>
            </a:r>
          </a:p>
          <a:p>
            <a:pPr lvl="1">
              <a:lnSpc>
                <a:spcPct val="107000"/>
              </a:lnSpc>
              <a:spcBef>
                <a:spcPts val="0"/>
              </a:spcBef>
            </a:pPr>
            <a:r>
              <a:rPr lang="en-US" sz="2400" dirty="0">
                <a:effectLst/>
                <a:ea typeface="Calibri" panose="020F0502020204030204" pitchFamily="34" charset="0"/>
                <a:cs typeface="Times New Roman" panose="02020603050405020304" pitchFamily="18" charset="0"/>
              </a:rPr>
              <a:t>Any software or technology issues related to claims processing </a:t>
            </a:r>
          </a:p>
          <a:p>
            <a:pPr lvl="1">
              <a:lnSpc>
                <a:spcPct val="107000"/>
              </a:lnSpc>
              <a:spcBef>
                <a:spcPts val="0"/>
              </a:spcBef>
            </a:pPr>
            <a:r>
              <a:rPr lang="en-US" sz="2400" dirty="0">
                <a:effectLst/>
                <a:ea typeface="Calibri" panose="020F0502020204030204" pitchFamily="34" charset="0"/>
                <a:cs typeface="Times New Roman" panose="02020603050405020304" pitchFamily="18" charset="0"/>
              </a:rPr>
              <a:t>Updates on protocols and processes for sensitive data</a:t>
            </a:r>
          </a:p>
          <a:p>
            <a:pPr marL="0" marR="0" indent="0">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Annual report on Adjudicator Pool due October 1</a:t>
            </a:r>
          </a:p>
          <a:p>
            <a:pPr marL="0" indent="0">
              <a:buNone/>
            </a:pPr>
            <a:endParaRPr lang="en-US" dirty="0"/>
          </a:p>
          <a:p>
            <a:pPr marL="0" indent="0">
              <a:buNone/>
            </a:pPr>
            <a:endParaRPr lang="en-US" sz="1100" dirty="0"/>
          </a:p>
          <a:p>
            <a:pPr marL="0" lvl="0" indent="0">
              <a:buNone/>
            </a:pPr>
            <a:endParaRPr lang="en-US" sz="2000" dirty="0"/>
          </a:p>
        </p:txBody>
      </p:sp>
    </p:spTree>
    <p:extLst>
      <p:ext uri="{BB962C8B-B14F-4D97-AF65-F5344CB8AC3E}">
        <p14:creationId xmlns:p14="http://schemas.microsoft.com/office/powerpoint/2010/main" val="4275655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SB 5193 Implementation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3987727"/>
          </a:xfrm>
        </p:spPr>
        <p:txBody>
          <a:bodyPr vert="horz" lIns="91440" tIns="45720" rIns="91440" bIns="45720" rtlCol="0" anchor="t">
            <a:normAutofit lnSpcReduction="10000"/>
          </a:bodyPr>
          <a:lstStyle/>
          <a:p>
            <a:pPr marL="0" indent="0">
              <a:lnSpc>
                <a:spcPct val="100000"/>
              </a:lnSpc>
              <a:spcAft>
                <a:spcPts val="600"/>
              </a:spcAft>
              <a:buNone/>
            </a:pPr>
            <a:r>
              <a:rPr lang="en-US" u="sng" dirty="0">
                <a:ea typeface="Calibri" panose="020F0502020204030204" pitchFamily="34" charset="0"/>
                <a:cs typeface="Times New Roman" panose="02020603050405020304" pitchFamily="18" charset="0"/>
              </a:rPr>
              <a:t>#1 – Letters Project</a:t>
            </a:r>
            <a:endParaRPr lang="en-US" dirty="0"/>
          </a:p>
          <a:p>
            <a:pPr marL="0" indent="0">
              <a:lnSpc>
                <a:spcPct val="107000"/>
              </a:lnSpc>
              <a:spcBef>
                <a:spcPts val="0"/>
              </a:spcBef>
              <a:spcAft>
                <a:spcPts val="800"/>
              </a:spcAft>
              <a:buNone/>
            </a:pPr>
            <a:r>
              <a:rPr lang="en-US" dirty="0">
                <a:cs typeface="Times New Roman" panose="02020603050405020304" pitchFamily="18" charset="0"/>
              </a:rPr>
              <a:t>Revise all determination and redetermination letters and plain-talk all UI correspondence directly related to a specific claimant’s case</a:t>
            </a:r>
          </a:p>
          <a:p>
            <a:pPr marL="0" marR="0" indent="0">
              <a:lnSpc>
                <a:spcPct val="107000"/>
              </a:lnSpc>
              <a:spcBef>
                <a:spcPts val="0"/>
              </a:spcBef>
              <a:spcAft>
                <a:spcPts val="800"/>
              </a:spcAft>
              <a:buNone/>
            </a:pPr>
            <a:endParaRPr lang="en-US"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effectLst/>
                <a:ea typeface="Calibri" panose="020F0502020204030204" pitchFamily="34" charset="0"/>
                <a:cs typeface="Times New Roman" panose="02020603050405020304" pitchFamily="18" charset="0"/>
              </a:rPr>
              <a:t>In process with cross-agency Research and Writing Teams </a:t>
            </a:r>
          </a:p>
          <a:p>
            <a:pPr lvl="1">
              <a:lnSpc>
                <a:spcPct val="107000"/>
              </a:lnSpc>
              <a:spcBef>
                <a:spcPts val="0"/>
              </a:spcBef>
            </a:pPr>
            <a:r>
              <a:rPr lang="en-US" sz="2400" dirty="0">
                <a:effectLst/>
                <a:ea typeface="Calibri" panose="020F0502020204030204" pitchFamily="34" charset="0"/>
                <a:cs typeface="Times New Roman" panose="02020603050405020304" pitchFamily="18" charset="0"/>
              </a:rPr>
              <a:t>Determination and redetermination letter template</a:t>
            </a:r>
          </a:p>
          <a:p>
            <a:pPr lvl="1">
              <a:lnSpc>
                <a:spcPct val="107000"/>
              </a:lnSpc>
              <a:spcBef>
                <a:spcPts val="0"/>
              </a:spcBef>
            </a:pPr>
            <a:r>
              <a:rPr lang="en-US" sz="2400" dirty="0">
                <a:effectLst/>
                <a:ea typeface="Calibri" panose="020F0502020204030204" pitchFamily="34" charset="0"/>
                <a:cs typeface="Times New Roman" panose="02020603050405020304" pitchFamily="18" charset="0"/>
              </a:rPr>
              <a:t>Monetary determination letter</a:t>
            </a:r>
          </a:p>
          <a:p>
            <a:pPr lvl="1">
              <a:lnSpc>
                <a:spcPct val="107000"/>
              </a:lnSpc>
              <a:spcBef>
                <a:spcPts val="0"/>
              </a:spcBef>
            </a:pPr>
            <a:r>
              <a:rPr lang="en-US" sz="2400" dirty="0">
                <a:effectLst/>
                <a:ea typeface="Calibri" panose="020F0502020204030204" pitchFamily="34" charset="0"/>
                <a:cs typeface="Times New Roman" panose="02020603050405020304" pitchFamily="18" charset="0"/>
              </a:rPr>
              <a:t>Identity issue fact finding letter</a:t>
            </a:r>
          </a:p>
          <a:p>
            <a:pPr lvl="1">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Reevaluate claim letter</a:t>
            </a:r>
          </a:p>
          <a:p>
            <a:pPr marL="0" indent="0">
              <a:buNone/>
            </a:pPr>
            <a:endParaRPr lang="en-US" dirty="0"/>
          </a:p>
          <a:p>
            <a:pPr marL="0" indent="0">
              <a:buNone/>
            </a:pPr>
            <a:endParaRPr lang="en-US" sz="1100" dirty="0"/>
          </a:p>
          <a:p>
            <a:pPr marL="0" lvl="0" indent="0">
              <a:buNone/>
            </a:pPr>
            <a:endParaRPr lang="en-US" sz="2000" dirty="0"/>
          </a:p>
        </p:txBody>
      </p:sp>
    </p:spTree>
    <p:extLst>
      <p:ext uri="{BB962C8B-B14F-4D97-AF65-F5344CB8AC3E}">
        <p14:creationId xmlns:p14="http://schemas.microsoft.com/office/powerpoint/2010/main" val="3520413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SB 5193 Implementation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3987727"/>
          </a:xfrm>
        </p:spPr>
        <p:txBody>
          <a:bodyPr vert="horz" lIns="91440" tIns="45720" rIns="91440" bIns="45720" rtlCol="0" anchor="t">
            <a:normAutofit/>
          </a:bodyPr>
          <a:lstStyle/>
          <a:p>
            <a:pPr marL="0" marR="0" indent="0">
              <a:lnSpc>
                <a:spcPct val="107000"/>
              </a:lnSpc>
              <a:spcBef>
                <a:spcPts val="0"/>
              </a:spcBef>
              <a:spcAft>
                <a:spcPts val="800"/>
              </a:spcAft>
              <a:buNone/>
            </a:pPr>
            <a:r>
              <a:rPr lang="en-US" u="sng" dirty="0">
                <a:effectLst/>
                <a:latin typeface="Calibri" panose="020F0502020204030204" pitchFamily="34" charset="0"/>
                <a:ea typeface="Calibri" panose="020F0502020204030204" pitchFamily="34" charset="0"/>
                <a:cs typeface="Times New Roman" panose="02020603050405020304" pitchFamily="18" charset="0"/>
              </a:rPr>
              <a:t>#2 – Online Data Dashboard Project</a:t>
            </a:r>
          </a:p>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Create online data dashboard and provide quarterly written data report on specific performance metrics. Additional metrics added at request of JLARC.</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In process with LMEA and UICS Data Teams</a:t>
            </a:r>
          </a:p>
          <a:p>
            <a:pPr lvl="1">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Draft dashboard elements established</a:t>
            </a:r>
          </a:p>
          <a:p>
            <a:pPr lvl="1">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Dashboard under development</a:t>
            </a:r>
          </a:p>
          <a:p>
            <a:pPr lvl="1">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Gathering quarterly report data definitions, elements, data sources</a:t>
            </a:r>
          </a:p>
          <a:p>
            <a:pPr marL="0" indent="0">
              <a:buNone/>
            </a:pPr>
            <a:endParaRPr lang="en-US" sz="1100" dirty="0"/>
          </a:p>
          <a:p>
            <a:pPr marL="0" lvl="0" indent="0">
              <a:buNone/>
            </a:pPr>
            <a:endParaRPr lang="en-US" sz="2000" dirty="0"/>
          </a:p>
        </p:txBody>
      </p:sp>
    </p:spTree>
    <p:extLst>
      <p:ext uri="{BB962C8B-B14F-4D97-AF65-F5344CB8AC3E}">
        <p14:creationId xmlns:p14="http://schemas.microsoft.com/office/powerpoint/2010/main" val="13397084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SB 5193 Implementation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159297"/>
          </a:xfrm>
        </p:spPr>
        <p:txBody>
          <a:bodyPr vert="horz" lIns="91440" tIns="45720" rIns="91440" bIns="45720" rtlCol="0" anchor="t">
            <a:normAutofit fontScale="92500" lnSpcReduction="10000"/>
          </a:bodyPr>
          <a:lstStyle/>
          <a:p>
            <a:pPr marL="0" indent="0">
              <a:buNone/>
            </a:pPr>
            <a:r>
              <a:rPr lang="en-US" u="sng" dirty="0">
                <a:latin typeface="Calibri" panose="020F0502020204030204" pitchFamily="34" charset="0"/>
                <a:ea typeface="Calibri" panose="020F0502020204030204" pitchFamily="34" charset="0"/>
                <a:cs typeface="Times New Roman" panose="02020603050405020304" pitchFamily="18" charset="0"/>
              </a:rPr>
              <a:t>#3 – Dedicated Phone Lines Project</a:t>
            </a:r>
          </a:p>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Establish dedicated toll-free phone lines to allow access for claimants who: lack computer skills, lack access to computers, have disabilities, have limited English proficiency </a:t>
            </a:r>
          </a:p>
          <a:p>
            <a:pPr lvl="1">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Existing 800 line to request accommodation for disabilities will remain in use</a:t>
            </a:r>
          </a:p>
          <a:p>
            <a:pPr lvl="1">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Phone access for those lacking computer access still under review</a:t>
            </a:r>
          </a:p>
          <a:p>
            <a:pPr marL="342900" indent="-342900">
              <a:lnSpc>
                <a:spcPct val="107000"/>
              </a:lnSpc>
              <a:spcBef>
                <a:spcPts val="0"/>
              </a:spcBef>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In process with Automated Voice and Data, UICS, Customer Experience, Communications, Vendor</a:t>
            </a:r>
          </a:p>
          <a:p>
            <a:pPr lvl="1">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Establishing a new 800 line for LEP claimants </a:t>
            </a:r>
          </a:p>
          <a:p>
            <a:pPr lvl="1">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LEP scripts, phone menu, prompts for top 25 languages</a:t>
            </a:r>
          </a:p>
          <a:p>
            <a:pPr lvl="1">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Updated instructions for LEP claimants on accessing 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sz="1100" dirty="0"/>
          </a:p>
          <a:p>
            <a:pPr marL="0" lvl="0" indent="0">
              <a:buNone/>
            </a:pPr>
            <a:endParaRPr lang="en-US" sz="2000" dirty="0"/>
          </a:p>
        </p:txBody>
      </p:sp>
    </p:spTree>
    <p:extLst>
      <p:ext uri="{BB962C8B-B14F-4D97-AF65-F5344CB8AC3E}">
        <p14:creationId xmlns:p14="http://schemas.microsoft.com/office/powerpoint/2010/main" val="3535431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SB 5193 Implementation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239307"/>
          </a:xfrm>
        </p:spPr>
        <p:txBody>
          <a:bodyPr vert="horz" lIns="91440" tIns="45720" rIns="91440" bIns="45720" rtlCol="0" anchor="t">
            <a:noAutofit/>
          </a:bodyPr>
          <a:lstStyle/>
          <a:p>
            <a:pPr marL="0" indent="0">
              <a:buNone/>
            </a:pPr>
            <a:r>
              <a:rPr lang="en-US" u="sng" dirty="0">
                <a:latin typeface="Calibri" panose="020F0502020204030204" pitchFamily="34" charset="0"/>
                <a:ea typeface="Calibri" panose="020F0502020204030204" pitchFamily="34" charset="0"/>
                <a:cs typeface="Times New Roman" panose="02020603050405020304" pitchFamily="18" charset="0"/>
              </a:rPr>
              <a:t>#4 – Reserve UI Adjudicator Pool Project </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Establish a training program and form pool of trained reserves who could serve as UI claims adjudicators in the event of future large spikes in unemployment. Submit annual project status report on number trained. </a:t>
            </a:r>
          </a:p>
          <a:p>
            <a:pPr marR="0" lvl="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Draft training plan presented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Curricula includes NASWA Adjudicators Certification and Customer Service online followed by one week of UI training and one  week of UTAB system training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200" dirty="0">
                <a:effectLst/>
                <a:latin typeface="Calibri" panose="020F0502020204030204" pitchFamily="34" charset="0"/>
                <a:ea typeface="Calibri" panose="020F0502020204030204" pitchFamily="34" charset="0"/>
                <a:cs typeface="Calibri" panose="020F0502020204030204" pitchFamily="34" charset="0"/>
              </a:rPr>
              <a:t>Pilot program began July 21, 2021 with a class of 25 new Interns – proof of concept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023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SB 5193 Implementation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239307"/>
          </a:xfrm>
        </p:spPr>
        <p:txBody>
          <a:bodyPr vert="horz" lIns="91440" tIns="45720" rIns="91440" bIns="45720" rtlCol="0" anchor="t">
            <a:noAutofit/>
          </a:bodyPr>
          <a:lstStyle/>
          <a:p>
            <a:pPr marL="0" indent="0">
              <a:buNone/>
            </a:pPr>
            <a:r>
              <a:rPr lang="en-US" u="sng" dirty="0">
                <a:latin typeface="Calibri" panose="020F0502020204030204" pitchFamily="34" charset="0"/>
                <a:ea typeface="Calibri" panose="020F0502020204030204" pitchFamily="34" charset="0"/>
                <a:cs typeface="Times New Roman" panose="02020603050405020304" pitchFamily="18" charset="0"/>
              </a:rPr>
              <a:t>#4 – Reserve UI Adjudicator Pool Project (</a:t>
            </a:r>
            <a:r>
              <a:rPr lang="en-US" u="sng" dirty="0" err="1">
                <a:latin typeface="Calibri" panose="020F0502020204030204" pitchFamily="34" charset="0"/>
                <a:ea typeface="Calibri" panose="020F0502020204030204" pitchFamily="34" charset="0"/>
                <a:cs typeface="Times New Roman" panose="02020603050405020304" pitchFamily="18" charset="0"/>
              </a:rPr>
              <a:t>con’t</a:t>
            </a:r>
            <a:r>
              <a:rPr lang="en-US" u="sng" dirty="0">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In process with UICS Training Team, HR, Contracts</a:t>
            </a:r>
          </a:p>
          <a:p>
            <a:pPr lvl="1">
              <a:lnSpc>
                <a:spcPct val="107000"/>
              </a:lnSpc>
              <a:spcBef>
                <a:spcPts val="0"/>
              </a:spcBef>
            </a:pPr>
            <a:r>
              <a:rPr lang="en-US" sz="2400" dirty="0">
                <a:latin typeface="Calibri" panose="020F0502020204030204" pitchFamily="34" charset="0"/>
                <a:ea typeface="Calibri" panose="020F0502020204030204" pitchFamily="34" charset="0"/>
                <a:cs typeface="Calibri" panose="020F0502020204030204" pitchFamily="34" charset="0"/>
              </a:rPr>
              <a:t>Schedule will outline the project to mid-2022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Work with union on required notifications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Draft interagency agreement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Capture NASWA and UICS training in Learning Management System</a:t>
            </a:r>
            <a:endParaRPr lang="en-US" sz="2400" dirty="0"/>
          </a:p>
        </p:txBody>
      </p:sp>
    </p:spTree>
    <p:extLst>
      <p:ext uri="{BB962C8B-B14F-4D97-AF65-F5344CB8AC3E}">
        <p14:creationId xmlns:p14="http://schemas.microsoft.com/office/powerpoint/2010/main" val="2103771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SB 5193 Implementation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3987727"/>
          </a:xfrm>
        </p:spPr>
        <p:txBody>
          <a:bodyPr vert="horz" lIns="91440" tIns="45720" rIns="91440" bIns="45720" rtlCol="0" anchor="t">
            <a:normAutofit/>
          </a:bodyPr>
          <a:lstStyle/>
          <a:p>
            <a:pPr marL="0" marR="0" indent="0">
              <a:lnSpc>
                <a:spcPct val="107000"/>
              </a:lnSpc>
              <a:spcBef>
                <a:spcPts val="0"/>
              </a:spcBef>
              <a:spcAft>
                <a:spcPts val="800"/>
              </a:spcAft>
              <a:buNone/>
            </a:pPr>
            <a:r>
              <a:rPr lang="en-US" sz="2600" u="sng" dirty="0">
                <a:effectLst/>
                <a:latin typeface="Calibri" panose="020F0502020204030204" pitchFamily="34" charset="0"/>
                <a:ea typeface="Calibri" panose="020F0502020204030204" pitchFamily="34" charset="0"/>
                <a:cs typeface="Times New Roman" panose="02020603050405020304" pitchFamily="18" charset="0"/>
              </a:rPr>
              <a:t>#5 – Advisory Committee Project </a:t>
            </a:r>
          </a:p>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Work with advisory committee to explore </a:t>
            </a:r>
          </a:p>
          <a:p>
            <a:pPr marR="0" lvl="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thresholds for triggers to adjust staff for assignments and phones</a:t>
            </a:r>
          </a:p>
          <a:p>
            <a:pPr marR="0" lvl="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creating a pilot for having caseworkers work with claimants on their claims and reemployment services</a:t>
            </a:r>
          </a:p>
          <a:p>
            <a:pPr marR="0" lvl="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identifying next steps for translating written UI materials into other languages</a:t>
            </a:r>
            <a:endParaRPr lang="en-US" dirty="0"/>
          </a:p>
          <a:p>
            <a:pPr marL="0" indent="0">
              <a:buNone/>
            </a:pPr>
            <a:endParaRPr lang="en-US" sz="1100" dirty="0"/>
          </a:p>
          <a:p>
            <a:pPr marL="0" lvl="0" indent="0">
              <a:buNone/>
            </a:pPr>
            <a:endParaRPr lang="en-US" sz="2000" dirty="0"/>
          </a:p>
        </p:txBody>
      </p:sp>
    </p:spTree>
    <p:extLst>
      <p:ext uri="{BB962C8B-B14F-4D97-AF65-F5344CB8AC3E}">
        <p14:creationId xmlns:p14="http://schemas.microsoft.com/office/powerpoint/2010/main" val="34863895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SB 5193 Implementation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3987727"/>
          </a:xfrm>
        </p:spPr>
        <p:txBody>
          <a:bodyPr vert="horz" lIns="91440" tIns="45720" rIns="91440" bIns="45720" rtlCol="0" anchor="t">
            <a:normAutofit fontScale="85000" lnSpcReduction="20000"/>
          </a:bodyPr>
          <a:lstStyle/>
          <a:p>
            <a:pPr marL="0" marR="0" indent="0">
              <a:lnSpc>
                <a:spcPct val="107000"/>
              </a:lnSpc>
              <a:spcBef>
                <a:spcPts val="0"/>
              </a:spcBef>
              <a:spcAft>
                <a:spcPts val="800"/>
              </a:spcAft>
              <a:buNone/>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#5 – Advisory Committee Project (</a:t>
            </a:r>
            <a:r>
              <a:rPr lang="en-US" sz="2800" u="sng" dirty="0" err="1">
                <a:effectLst/>
                <a:latin typeface="Calibri" panose="020F0502020204030204" pitchFamily="34" charset="0"/>
                <a:ea typeface="Calibri" panose="020F0502020204030204" pitchFamily="34" charset="0"/>
                <a:cs typeface="Times New Roman" panose="02020603050405020304" pitchFamily="18" charset="0"/>
              </a:rPr>
              <a:t>con’t</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In process with Government Affairs, Customer Experience, and Equal Opportunity Office</a:t>
            </a:r>
          </a:p>
          <a:p>
            <a:pPr lvl="1">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Recruiting for subcommittee members to provide input on translation of UI materials</a:t>
            </a:r>
          </a:p>
          <a:p>
            <a:pPr lvl="1">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Gathering background information on language utilization and current LEP services</a:t>
            </a:r>
          </a:p>
          <a:p>
            <a:pPr lvl="1">
              <a:lnSpc>
                <a:spcPct val="107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Documenting high level process for claimant experience through the UI system and on to job placement services</a:t>
            </a:r>
          </a:p>
          <a:p>
            <a:pPr lvl="1">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Gathering background information on potential triggers</a:t>
            </a:r>
          </a:p>
          <a:p>
            <a:pPr marL="0" indent="0">
              <a:lnSpc>
                <a:spcPct val="107000"/>
              </a:lnSpc>
              <a:spcBef>
                <a:spcPts val="0"/>
              </a:spcBef>
              <a:spcAft>
                <a:spcPts val="80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Target - Feedback sessions to start in September</a:t>
            </a:r>
          </a:p>
          <a:p>
            <a:pPr lvl="1">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sz="1100" dirty="0"/>
          </a:p>
          <a:p>
            <a:pPr marL="0" lvl="0" indent="0">
              <a:buNone/>
            </a:pPr>
            <a:endParaRPr lang="en-US" sz="2000" dirty="0"/>
          </a:p>
        </p:txBody>
      </p:sp>
    </p:spTree>
    <p:extLst>
      <p:ext uri="{BB962C8B-B14F-4D97-AF65-F5344CB8AC3E}">
        <p14:creationId xmlns:p14="http://schemas.microsoft.com/office/powerpoint/2010/main" val="2406709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normAutofit/>
          </a:bodyPr>
          <a:lstStyle/>
          <a:p>
            <a:pPr lvl="0" rtl="0" eaLnBrk="1" latinLnBrk="0" hangingPunct="1"/>
            <a:r>
              <a:rPr lang="en-US" dirty="0"/>
              <a:t>Closing</a:t>
            </a:r>
          </a:p>
        </p:txBody>
      </p:sp>
      <p:sp>
        <p:nvSpPr>
          <p:cNvPr id="7" name="Content Placeholder 6">
            <a:extLst>
              <a:ext uri="{FF2B5EF4-FFF2-40B4-BE49-F238E27FC236}">
                <a16:creationId xmlns:a16="http://schemas.microsoft.com/office/drawing/2014/main" id="{5D65B7B6-46DB-43AC-80B1-86AA06C5B471}"/>
              </a:ext>
            </a:extLst>
          </p:cNvPr>
          <p:cNvSpPr>
            <a:spLocks noGrp="1"/>
          </p:cNvSpPr>
          <p:nvPr>
            <p:ph idx="1"/>
          </p:nvPr>
        </p:nvSpPr>
        <p:spPr>
          <a:xfrm>
            <a:off x="952169" y="2126421"/>
            <a:ext cx="9613861" cy="4557367"/>
          </a:xfrm>
        </p:spPr>
        <p:txBody>
          <a:bodyPr>
            <a:normAutofit/>
          </a:bodyPr>
          <a:lstStyle/>
          <a:p>
            <a:pPr marL="0" indent="0">
              <a:buNone/>
            </a:pPr>
            <a:endParaRPr lang="en-US" dirty="0"/>
          </a:p>
          <a:p>
            <a:r>
              <a:rPr lang="en-US" dirty="0"/>
              <a:t>Next Agenda - discussion</a:t>
            </a:r>
          </a:p>
          <a:p>
            <a:pPr marL="0" indent="0">
              <a:buNone/>
            </a:pPr>
            <a:endParaRPr lang="en-US" dirty="0"/>
          </a:p>
          <a:p>
            <a:r>
              <a:rPr lang="en-US" dirty="0"/>
              <a:t>Public Comment</a:t>
            </a:r>
          </a:p>
          <a:p>
            <a:pPr marL="0" indent="0">
              <a:buNone/>
            </a:pPr>
            <a:endParaRPr lang="en-US" dirty="0"/>
          </a:p>
          <a:p>
            <a:r>
              <a:rPr lang="en-US" dirty="0"/>
              <a:t>Adjournment</a:t>
            </a:r>
          </a:p>
          <a:p>
            <a:pPr marL="0" indent="0">
              <a:buNone/>
            </a:pPr>
            <a:endParaRPr lang="en-US"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dirty="0"/>
          </a:p>
          <a:p>
            <a:pPr marL="0" indent="0">
              <a:buNone/>
            </a:pPr>
            <a:endParaRPr lang="en-US" sz="10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498506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680322" y="2733709"/>
            <a:ext cx="8144134" cy="923891"/>
          </a:xfrm>
        </p:spPr>
        <p:txBody>
          <a:bodyPr anchor="b">
            <a:noAutofit/>
          </a:bodyPr>
          <a:lstStyle/>
          <a:p>
            <a:pPr algn="l"/>
            <a:r>
              <a:rPr lang="en-US" sz="3400" dirty="0">
                <a:latin typeface="+mj-lt"/>
              </a:rPr>
              <a:t>Discussion with Commissioner Feek</a:t>
            </a:r>
          </a:p>
        </p:txBody>
      </p:sp>
      <p:sp>
        <p:nvSpPr>
          <p:cNvPr id="2" name="Subtitle 1">
            <a:extLst>
              <a:ext uri="{FF2B5EF4-FFF2-40B4-BE49-F238E27FC236}">
                <a16:creationId xmlns:a16="http://schemas.microsoft.com/office/drawing/2014/main" id="{C1CE401F-53A5-4625-B417-766B6A4962E5}"/>
              </a:ext>
            </a:extLst>
          </p:cNvPr>
          <p:cNvSpPr>
            <a:spLocks noGrp="1"/>
          </p:cNvSpPr>
          <p:nvPr>
            <p:ph type="subTitle" idx="1"/>
          </p:nvPr>
        </p:nvSpPr>
        <p:spPr>
          <a:xfrm>
            <a:off x="680322" y="4394039"/>
            <a:ext cx="8144134" cy="1930561"/>
          </a:xfrm>
        </p:spPr>
        <p:txBody>
          <a:bodyPr>
            <a:normAutofit/>
          </a:bodyPr>
          <a:lstStyle/>
          <a:p>
            <a:endParaRPr lang="en-US" sz="2400" b="1" dirty="0">
              <a:solidFill>
                <a:schemeClr val="accent2"/>
              </a:solidFill>
            </a:endParaRPr>
          </a:p>
          <a:p>
            <a:r>
              <a:rPr lang="en-US" sz="2400" b="1" dirty="0">
                <a:solidFill>
                  <a:schemeClr val="accent2"/>
                </a:solidFill>
              </a:rPr>
              <a:t>August 11, 2021</a:t>
            </a:r>
          </a:p>
          <a:p>
            <a:r>
              <a:rPr lang="en-US" dirty="0">
                <a:solidFill>
                  <a:schemeClr val="accent2"/>
                </a:solidFill>
              </a:rPr>
              <a:t>Cami Feek, Commissioner</a:t>
            </a:r>
          </a:p>
          <a:p>
            <a:r>
              <a:rPr lang="en-US" dirty="0">
                <a:solidFill>
                  <a:schemeClr val="accent2"/>
                </a:solidFill>
              </a:rPr>
              <a:t>Employment Security Department </a:t>
            </a:r>
          </a:p>
          <a:p>
            <a:endParaRPr lang="en-US" dirty="0"/>
          </a:p>
        </p:txBody>
      </p:sp>
    </p:spTree>
    <p:extLst>
      <p:ext uri="{BB962C8B-B14F-4D97-AF65-F5344CB8AC3E}">
        <p14:creationId xmlns:p14="http://schemas.microsoft.com/office/powerpoint/2010/main" val="36560057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680322" y="2733709"/>
            <a:ext cx="8144134" cy="923891"/>
          </a:xfrm>
        </p:spPr>
        <p:txBody>
          <a:bodyPr anchor="b">
            <a:noAutofit/>
          </a:bodyPr>
          <a:lstStyle/>
          <a:p>
            <a:pPr algn="l"/>
            <a:r>
              <a:rPr lang="en-US" sz="3400" dirty="0">
                <a:latin typeface="+mj-lt"/>
              </a:rPr>
              <a:t>UI Program Update</a:t>
            </a:r>
          </a:p>
        </p:txBody>
      </p:sp>
      <p:sp>
        <p:nvSpPr>
          <p:cNvPr id="2" name="Subtitle 1">
            <a:extLst>
              <a:ext uri="{FF2B5EF4-FFF2-40B4-BE49-F238E27FC236}">
                <a16:creationId xmlns:a16="http://schemas.microsoft.com/office/drawing/2014/main" id="{C1CE401F-53A5-4625-B417-766B6A4962E5}"/>
              </a:ext>
            </a:extLst>
          </p:cNvPr>
          <p:cNvSpPr>
            <a:spLocks noGrp="1"/>
          </p:cNvSpPr>
          <p:nvPr>
            <p:ph type="subTitle" idx="1"/>
          </p:nvPr>
        </p:nvSpPr>
        <p:spPr>
          <a:xfrm>
            <a:off x="680322" y="4394039"/>
            <a:ext cx="8144134" cy="1930561"/>
          </a:xfrm>
        </p:spPr>
        <p:txBody>
          <a:bodyPr>
            <a:normAutofit fontScale="92500" lnSpcReduction="10000"/>
          </a:bodyPr>
          <a:lstStyle/>
          <a:p>
            <a:r>
              <a:rPr lang="en-US" sz="2400" b="1" dirty="0">
                <a:solidFill>
                  <a:schemeClr val="accent2"/>
                </a:solidFill>
              </a:rPr>
              <a:t>Unemployment Insurance Advisory Committee Presentation</a:t>
            </a:r>
          </a:p>
          <a:p>
            <a:r>
              <a:rPr lang="en-US" sz="2400" b="1" dirty="0">
                <a:solidFill>
                  <a:schemeClr val="accent2"/>
                </a:solidFill>
              </a:rPr>
              <a:t>August 11, 2021</a:t>
            </a:r>
          </a:p>
          <a:p>
            <a:r>
              <a:rPr lang="en-US" dirty="0">
                <a:solidFill>
                  <a:schemeClr val="accent2"/>
                </a:solidFill>
              </a:rPr>
              <a:t>Joy Adams, UI Quality Assurance and Operations Manager</a:t>
            </a:r>
          </a:p>
          <a:p>
            <a:r>
              <a:rPr lang="en-US" dirty="0">
                <a:solidFill>
                  <a:schemeClr val="accent2"/>
                </a:solidFill>
              </a:rPr>
              <a:t>Scott Michael, Legal Services Manager</a:t>
            </a:r>
          </a:p>
          <a:p>
            <a:r>
              <a:rPr lang="en-US" dirty="0">
                <a:solidFill>
                  <a:schemeClr val="accent2"/>
                </a:solidFill>
              </a:rPr>
              <a:t>Employment Security Department </a:t>
            </a:r>
          </a:p>
          <a:p>
            <a:endParaRPr lang="en-US" dirty="0"/>
          </a:p>
        </p:txBody>
      </p:sp>
    </p:spTree>
    <p:extLst>
      <p:ext uri="{BB962C8B-B14F-4D97-AF65-F5344CB8AC3E}">
        <p14:creationId xmlns:p14="http://schemas.microsoft.com/office/powerpoint/2010/main" val="1146678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UI Program Updates</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0" y="2218643"/>
            <a:ext cx="11002410" cy="4296457"/>
          </a:xfrm>
        </p:spPr>
        <p:txBody>
          <a:bodyPr vert="horz" lIns="91440" tIns="45720" rIns="91440" bIns="45720" rtlCol="0" anchor="t">
            <a:normAutofit fontScale="92500"/>
          </a:bodyPr>
          <a:lstStyle/>
          <a:p>
            <a:pPr marL="0" lvl="0" indent="0">
              <a:buNone/>
            </a:pPr>
            <a:r>
              <a:rPr lang="en-US" b="1" u="sng" dirty="0"/>
              <a:t>Work Search Reinstatement</a:t>
            </a:r>
          </a:p>
          <a:p>
            <a:pPr lvl="1"/>
            <a:r>
              <a:rPr lang="en-US" sz="2200" dirty="0"/>
              <a:t>In July, claimants resumed reporting work search activity on their weekly claim.</a:t>
            </a:r>
          </a:p>
          <a:p>
            <a:pPr lvl="1"/>
            <a:r>
              <a:rPr lang="en-US" sz="2200" dirty="0"/>
              <a:t>96% of claimants are reporting job search activities weekly.</a:t>
            </a:r>
          </a:p>
          <a:p>
            <a:pPr lvl="1"/>
            <a:r>
              <a:rPr lang="en-US" sz="2200" dirty="0"/>
              <a:t>Job search activities posted on 16 language landing pages, in addition to return to work and refusal of work content.</a:t>
            </a:r>
          </a:p>
          <a:p>
            <a:pPr lvl="1"/>
            <a:r>
              <a:rPr lang="en-US" sz="2200" dirty="0"/>
              <a:t>Job search pages account for 11% of total downloads from the language landing pages since July 12</a:t>
            </a:r>
            <a:r>
              <a:rPr lang="en-US" sz="2200" baseline="30000" dirty="0"/>
              <a:t>th</a:t>
            </a:r>
            <a:r>
              <a:rPr lang="en-US" sz="2200" dirty="0"/>
              <a:t>.</a:t>
            </a:r>
            <a:endParaRPr lang="en-US" sz="2200" b="1" dirty="0"/>
          </a:p>
          <a:p>
            <a:pPr marL="0" lvl="0" indent="0">
              <a:buNone/>
            </a:pPr>
            <a:endParaRPr lang="en-US" sz="100" b="1" u="sng" dirty="0"/>
          </a:p>
          <a:p>
            <a:pPr marL="0" lvl="0" indent="0">
              <a:buNone/>
            </a:pPr>
            <a:r>
              <a:rPr lang="en-US" b="1" u="sng" dirty="0"/>
              <a:t>Potential New Claims</a:t>
            </a:r>
          </a:p>
          <a:p>
            <a:pPr lvl="1"/>
            <a:r>
              <a:rPr lang="en-US" sz="2200" dirty="0"/>
              <a:t>Re-launched regular reviews for new claim eligibility June 11</a:t>
            </a:r>
            <a:r>
              <a:rPr lang="en-US" sz="2200" baseline="30000" dirty="0"/>
              <a:t>th</a:t>
            </a:r>
            <a:r>
              <a:rPr lang="en-US" sz="2200" dirty="0"/>
              <a:t>.</a:t>
            </a:r>
          </a:p>
          <a:p>
            <a:pPr lvl="1"/>
            <a:r>
              <a:rPr lang="en-US" sz="2200" dirty="0"/>
              <a:t>105,000 claimants asked to respond to questionnaire; over 86,000 have responded to date.</a:t>
            </a:r>
          </a:p>
          <a:p>
            <a:pPr lvl="1"/>
            <a:r>
              <a:rPr lang="en-US" sz="2200" dirty="0"/>
              <a:t>Outreach continues to connect remaining claimants with claims agents.</a:t>
            </a:r>
          </a:p>
          <a:p>
            <a:pPr lvl="1"/>
            <a:r>
              <a:rPr lang="en-US" sz="2200" dirty="0"/>
              <a:t>We are approaching the time when issues will be set for claimants who have not responded.</a:t>
            </a:r>
          </a:p>
        </p:txBody>
      </p:sp>
    </p:spTree>
    <p:extLst>
      <p:ext uri="{BB962C8B-B14F-4D97-AF65-F5344CB8AC3E}">
        <p14:creationId xmlns:p14="http://schemas.microsoft.com/office/powerpoint/2010/main" val="3069791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lstStyle/>
          <a:p>
            <a:pPr lvl="0" rtl="0" eaLnBrk="1" latinLnBrk="0" hangingPunct="1"/>
            <a:r>
              <a:rPr lang="en-US" dirty="0"/>
              <a:t>Unemployment Insurance Trust fund</a:t>
            </a:r>
          </a:p>
        </p:txBody>
      </p:sp>
      <p:sp>
        <p:nvSpPr>
          <p:cNvPr id="3" name="Content Placeholder 2">
            <a:extLst>
              <a:ext uri="{FF2B5EF4-FFF2-40B4-BE49-F238E27FC236}">
                <a16:creationId xmlns:a16="http://schemas.microsoft.com/office/drawing/2014/main" id="{3DB5AB9B-256C-4459-BBE8-DDCA32CAD285}"/>
              </a:ext>
            </a:extLst>
          </p:cNvPr>
          <p:cNvSpPr>
            <a:spLocks noGrp="1"/>
          </p:cNvSpPr>
          <p:nvPr>
            <p:ph idx="1"/>
          </p:nvPr>
        </p:nvSpPr>
        <p:spPr>
          <a:xfrm>
            <a:off x="680321" y="2178378"/>
            <a:ext cx="9463423" cy="582112"/>
          </a:xfrm>
        </p:spPr>
        <p:txBody>
          <a:bodyPr>
            <a:normAutofit/>
          </a:bodyPr>
          <a:lstStyle/>
          <a:p>
            <a:r>
              <a:rPr lang="en-US" sz="2600" dirty="0"/>
              <a:t>On August 9</a:t>
            </a:r>
            <a:r>
              <a:rPr lang="en-US" sz="2600" baseline="30000" dirty="0"/>
              <a:t>th</a:t>
            </a:r>
            <a:r>
              <a:rPr lang="en-US" sz="2600" dirty="0"/>
              <a:t>, the </a:t>
            </a:r>
            <a:r>
              <a:rPr lang="en-US" sz="2600" dirty="0">
                <a:effectLst/>
              </a:rPr>
              <a:t>UI trust fund balance was $</a:t>
            </a:r>
            <a:r>
              <a:rPr lang="en-US" sz="2600" dirty="0"/>
              <a:t>1.89</a:t>
            </a:r>
            <a:r>
              <a:rPr lang="en-US" sz="2600" dirty="0">
                <a:effectLst/>
              </a:rPr>
              <a:t> billion  </a:t>
            </a:r>
          </a:p>
          <a:p>
            <a:pPr marL="0" indent="0">
              <a:buNone/>
            </a:pPr>
            <a:endParaRPr lang="en-US" sz="2800" dirty="0">
              <a:effectLst/>
            </a:endParaRPr>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5" name="Picture 4">
            <a:extLst>
              <a:ext uri="{FF2B5EF4-FFF2-40B4-BE49-F238E27FC236}">
                <a16:creationId xmlns:a16="http://schemas.microsoft.com/office/drawing/2014/main" id="{40C75078-64D3-4A9E-BC9D-BF545A0E9981}"/>
              </a:ext>
            </a:extLst>
          </p:cNvPr>
          <p:cNvPicPr>
            <a:picLocks noChangeAspect="1"/>
          </p:cNvPicPr>
          <p:nvPr/>
        </p:nvPicPr>
        <p:blipFill>
          <a:blip r:embed="rId3"/>
          <a:stretch>
            <a:fillRect/>
          </a:stretch>
        </p:blipFill>
        <p:spPr>
          <a:xfrm>
            <a:off x="861798" y="2618701"/>
            <a:ext cx="9250906" cy="4239299"/>
          </a:xfrm>
          <a:prstGeom prst="rect">
            <a:avLst/>
          </a:prstGeom>
        </p:spPr>
      </p:pic>
    </p:spTree>
    <p:extLst>
      <p:ext uri="{BB962C8B-B14F-4D97-AF65-F5344CB8AC3E}">
        <p14:creationId xmlns:p14="http://schemas.microsoft.com/office/powerpoint/2010/main" val="53200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Months of Benefits Calculation (08/09/21)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976684" cy="3987727"/>
              </a:xfrm>
            </p:spPr>
            <p:txBody>
              <a:bodyPr vert="horz" lIns="91440" tIns="45720" rIns="91440" bIns="45720" rtlCol="0" anchor="t">
                <a:normAutofit/>
              </a:bodyPr>
              <a:lstStyle/>
              <a:p>
                <a:pPr marL="0" lvl="0" indent="0">
                  <a:buNone/>
                </a:pPr>
                <a:r>
                  <a:rPr lang="en-US" b="1" dirty="0"/>
                  <a:t>Trust Fund Balance</a:t>
                </a:r>
                <a:r>
                  <a:rPr lang="en-US" dirty="0"/>
                  <a:t>: $1.89 billion</a:t>
                </a:r>
              </a:p>
              <a:p>
                <a:pPr marL="0" lvl="0" indent="0">
                  <a:buNone/>
                </a:pPr>
                <a:endParaRPr lang="en-US" sz="1000" dirty="0"/>
              </a:p>
              <a:p>
                <a:pPr marL="0" lvl="0" indent="0">
                  <a:buNone/>
                </a:pPr>
                <a:r>
                  <a:rPr lang="en-US" b="1" dirty="0"/>
                  <a:t>Total Wages</a:t>
                </a:r>
                <a:r>
                  <a:rPr lang="en-US" dirty="0"/>
                  <a:t>: $196 billion</a:t>
                </a:r>
              </a:p>
              <a:p>
                <a:pPr marL="0" lvl="0" indent="0">
                  <a:buNone/>
                </a:pPr>
                <a:endParaRPr lang="en-US" sz="1000" dirty="0"/>
              </a:p>
              <a:p>
                <a:pPr marL="0" lvl="0" indent="0">
                  <a:buNone/>
                </a:pPr>
                <a:r>
                  <a:rPr lang="en-US" b="1" dirty="0"/>
                  <a:t>Reserve Ratio (RR)</a:t>
                </a:r>
                <a:r>
                  <a:rPr lang="en-US" dirty="0"/>
                  <a:t>: </a:t>
                </a:r>
                <a14:m>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0" smtClean="0">
                                <a:latin typeface="Cambria Math" panose="02040503050406030204" pitchFamily="18" charset="0"/>
                              </a:rPr>
                              <m:t>$1.89</m:t>
                            </m:r>
                            <m:r>
                              <m:rPr>
                                <m:sty m:val="p"/>
                              </m:rPr>
                              <a:rPr lang="en-US" b="0" i="0" smtClean="0">
                                <a:latin typeface="Cambria Math" panose="02040503050406030204" pitchFamily="18" charset="0"/>
                              </a:rPr>
                              <m:t>billion</m:t>
                            </m:r>
                          </m:num>
                          <m:den>
                            <m:r>
                              <a:rPr lang="en-US" b="0" i="0" smtClean="0">
                                <a:latin typeface="Cambria Math" panose="02040503050406030204" pitchFamily="18" charset="0"/>
                              </a:rPr>
                              <m:t>$196 </m:t>
                            </m:r>
                            <m:r>
                              <m:rPr>
                                <m:sty m:val="p"/>
                              </m:rPr>
                              <a:rPr lang="en-US" b="0" i="0" smtClean="0">
                                <a:latin typeface="Cambria Math" panose="02040503050406030204" pitchFamily="18" charset="0"/>
                              </a:rPr>
                              <m:t>billion</m:t>
                            </m:r>
                          </m:den>
                        </m:f>
                      </m:e>
                    </m:d>
                    <m:r>
                      <m:rPr>
                        <m:nor/>
                      </m:rPr>
                      <a:rPr lang="en-US" b="0" smtClean="0">
                        <a:latin typeface="Cambria Math" panose="02040503050406030204" pitchFamily="18" charset="0"/>
                      </a:rPr>
                      <m:t>∗</m:t>
                    </m:r>
                    <m:r>
                      <a:rPr lang="en-US" b="0" i="0" smtClean="0">
                        <a:latin typeface="Cambria Math" panose="02040503050406030204" pitchFamily="18" charset="0"/>
                      </a:rPr>
                      <m:t>100=</m:t>
                    </m:r>
                    <m:r>
                      <m:rPr>
                        <m:nor/>
                      </m:rPr>
                      <a:rPr lang="en-US" b="0" i="1" smtClean="0">
                        <a:latin typeface="Cambria Math" panose="02040503050406030204" pitchFamily="18" charset="0"/>
                      </a:rPr>
                      <m:t>0.96 </m:t>
                    </m:r>
                    <m:r>
                      <m:rPr>
                        <m:nor/>
                      </m:rPr>
                      <a:rPr lang="en-US" b="0" i="0" smtClean="0">
                        <a:latin typeface="Cambria Math" panose="02040503050406030204" pitchFamily="18" charset="0"/>
                      </a:rPr>
                      <m:t> </m:t>
                    </m:r>
                  </m:oMath>
                </a14:m>
                <a:endParaRPr lang="en-US" dirty="0">
                  <a:latin typeface="Cambria Math" panose="02040503050406030204" pitchFamily="18" charset="0"/>
                </a:endParaRPr>
              </a:p>
              <a:p>
                <a:pPr marL="0" lvl="0" indent="0">
                  <a:buNone/>
                </a:pPr>
                <a14:m>
                  <m:oMathPara xmlns:m="http://schemas.openxmlformats.org/officeDocument/2006/math">
                    <m:oMathParaPr>
                      <m:jc m:val="centerGroup"/>
                    </m:oMathParaPr>
                    <m:oMath xmlns:m="http://schemas.openxmlformats.org/officeDocument/2006/math">
                      <m:r>
                        <m:rPr>
                          <m:nor/>
                        </m:rPr>
                        <a:rPr lang="en-US" i="0" smtClean="0">
                          <a:latin typeface="Cambria Math" panose="02040503050406030204" pitchFamily="18" charset="0"/>
                        </a:rPr>
                        <m:t> </m:t>
                      </m:r>
                    </m:oMath>
                  </m:oMathPara>
                </a14:m>
                <a:endParaRPr lang="en-US" dirty="0"/>
              </a:p>
              <a:p>
                <a:pPr marL="0" lvl="0" indent="0">
                  <a:buNone/>
                </a:pPr>
                <a:r>
                  <a:rPr lang="en-US" b="1" dirty="0"/>
                  <a:t>Average High-Cost Rate (AHCR)</a:t>
                </a:r>
                <a:r>
                  <a:rPr lang="en-US" dirty="0"/>
                  <a:t>: 2.44</a:t>
                </a:r>
              </a:p>
              <a:p>
                <a:pPr marL="0" lvl="0" indent="0">
                  <a:buNone/>
                </a:pPr>
                <a:endParaRPr lang="en-US" sz="1100" b="1" dirty="0"/>
              </a:p>
              <a:p>
                <a:pPr marL="0" indent="0">
                  <a:buNone/>
                </a:pPr>
                <a:r>
                  <a:rPr lang="en-US" b="1" dirty="0"/>
                  <a:t>Months of Benefits: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0</m:t>
                            </m:r>
                            <m:r>
                              <a:rPr lang="en-US" b="0" i="0" smtClean="0">
                                <a:latin typeface="Cambria Math" panose="02040503050406030204" pitchFamily="18" charset="0"/>
                              </a:rPr>
                              <m:t>.</m:t>
                            </m:r>
                            <m:r>
                              <a:rPr lang="en-US" b="0" i="1" smtClean="0">
                                <a:latin typeface="Cambria Math" panose="02040503050406030204" pitchFamily="18" charset="0"/>
                              </a:rPr>
                              <m:t>96</m:t>
                            </m:r>
                          </m:num>
                          <m:den>
                            <m:r>
                              <a:rPr lang="en-US" b="0" i="0" smtClean="0">
                                <a:latin typeface="Cambria Math" panose="02040503050406030204" pitchFamily="18" charset="0"/>
                              </a:rPr>
                              <m:t>2.44</m:t>
                            </m:r>
                          </m:den>
                        </m:f>
                      </m:e>
                    </m:d>
                    <m:r>
                      <m:rPr>
                        <m:nor/>
                      </m:rPr>
                      <a:rPr lang="en-US">
                        <a:latin typeface="Cambria Math" panose="02040503050406030204" pitchFamily="18" charset="0"/>
                      </a:rPr>
                      <m:t>∗</m:t>
                    </m:r>
                    <m:r>
                      <a:rPr lang="en-US" b="0" i="0" smtClean="0">
                        <a:latin typeface="Cambria Math" panose="02040503050406030204" pitchFamily="18" charset="0"/>
                      </a:rPr>
                      <m:t>12</m:t>
                    </m:r>
                    <m:r>
                      <a:rPr lang="en-US" i="0">
                        <a:latin typeface="Cambria Math" panose="02040503050406030204" pitchFamily="18" charset="0"/>
                      </a:rPr>
                      <m:t>=</m:t>
                    </m:r>
                    <m:r>
                      <a:rPr lang="en-US" b="1" i="0" smtClean="0">
                        <a:solidFill>
                          <a:srgbClr val="FF0000"/>
                        </a:solidFill>
                        <a:latin typeface="Cambria Math" panose="02040503050406030204" pitchFamily="18" charset="0"/>
                      </a:rPr>
                      <m:t>𝟒</m:t>
                    </m:r>
                    <m:r>
                      <a:rPr lang="en-US" b="1" i="0" smtClean="0">
                        <a:solidFill>
                          <a:srgbClr val="FF0000"/>
                        </a:solidFill>
                        <a:latin typeface="Cambria Math" panose="02040503050406030204" pitchFamily="18" charset="0"/>
                      </a:rPr>
                      <m:t>.</m:t>
                    </m:r>
                    <m:r>
                      <a:rPr lang="en-US" b="1" i="0" smtClean="0">
                        <a:solidFill>
                          <a:srgbClr val="FF0000"/>
                        </a:solidFill>
                        <a:latin typeface="Cambria Math" panose="02040503050406030204" pitchFamily="18" charset="0"/>
                      </a:rPr>
                      <m:t>𝟕𝟒</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𝐌𝐨𝐧𝐭𝐡𝐬</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𝐨𝐟</m:t>
                    </m:r>
                    <m:r>
                      <a:rPr lang="en-US" b="1" i="0" smtClean="0">
                        <a:solidFill>
                          <a:srgbClr val="FF0000"/>
                        </a:solidFill>
                        <a:latin typeface="Cambria Math" panose="02040503050406030204" pitchFamily="18" charset="0"/>
                      </a:rPr>
                      <m:t> </m:t>
                    </m:r>
                    <m:r>
                      <a:rPr lang="en-US" b="1" i="0" smtClean="0">
                        <a:solidFill>
                          <a:srgbClr val="FF0000"/>
                        </a:solidFill>
                        <a:latin typeface="Cambria Math" panose="02040503050406030204" pitchFamily="18" charset="0"/>
                      </a:rPr>
                      <m:t>𝐁𝐞𝐧𝐞𝐟𝐢𝐭𝐬</m:t>
                    </m:r>
                  </m:oMath>
                </a14:m>
                <a:r>
                  <a:rPr lang="en-US" b="1" dirty="0"/>
                  <a:t> </a:t>
                </a:r>
              </a:p>
            </p:txBody>
          </p:sp>
        </mc:Choice>
        <mc:Fallback xmlns="">
          <p:sp>
            <p:nvSpPr>
              <p:cNvPr id="3" name="Content Placeholder 2">
                <a:extLst>
                  <a:ext uri="{FF2B5EF4-FFF2-40B4-BE49-F238E27FC236}">
                    <a16:creationId xmlns:a16="http://schemas.microsoft.com/office/drawing/2014/main" id="{A7A779E3-557E-4808-9A7A-F60BA1248AE2}"/>
                  </a:ext>
                </a:extLst>
              </p:cNvPr>
              <p:cNvSpPr>
                <a:spLocks noGrp="1" noRot="1" noChangeAspect="1" noMove="1" noResize="1" noEditPoints="1" noAdjustHandles="1" noChangeArrowheads="1" noChangeShapeType="1" noTextEdit="1"/>
              </p:cNvSpPr>
              <p:nvPr>
                <p:ph idx="1"/>
              </p:nvPr>
            </p:nvSpPr>
            <p:spPr>
              <a:xfrm>
                <a:off x="507601" y="2218643"/>
                <a:ext cx="9976684" cy="3987727"/>
              </a:xfrm>
              <a:blipFill>
                <a:blip r:embed="rId3"/>
                <a:stretch>
                  <a:fillRect l="-916" t="-2141"/>
                </a:stretch>
              </a:blipFill>
            </p:spPr>
            <p:txBody>
              <a:bodyPr/>
              <a:lstStyle/>
              <a:p>
                <a:r>
                  <a:rPr lang="en-US">
                    <a:noFill/>
                  </a:rPr>
                  <a:t> </a:t>
                </a:r>
              </a:p>
            </p:txBody>
          </p:sp>
        </mc:Fallback>
      </mc:AlternateContent>
    </p:spTree>
    <p:extLst>
      <p:ext uri="{BB962C8B-B14F-4D97-AF65-F5344CB8AC3E}">
        <p14:creationId xmlns:p14="http://schemas.microsoft.com/office/powerpoint/2010/main" val="32871246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CARES Act Program Expiration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401613"/>
          </a:xfrm>
        </p:spPr>
        <p:txBody>
          <a:bodyPr vert="horz" lIns="91440" tIns="45720" rIns="91440" bIns="45720" rtlCol="0" anchor="t">
            <a:normAutofit fontScale="92500" lnSpcReduction="10000"/>
          </a:bodyPr>
          <a:lstStyle/>
          <a:p>
            <a:pPr marL="0" lvl="0" indent="0">
              <a:buNone/>
            </a:pPr>
            <a:r>
              <a:rPr lang="en-US" sz="2800" dirty="0"/>
              <a:t>The week ending </a:t>
            </a:r>
            <a:r>
              <a:rPr lang="en-US" sz="2800" b="1" dirty="0"/>
              <a:t>September 4, 2021 </a:t>
            </a:r>
            <a:r>
              <a:rPr lang="en-US" sz="2800" dirty="0"/>
              <a:t>is the last week for which a person can claim the following federal benefits:</a:t>
            </a:r>
          </a:p>
          <a:p>
            <a:r>
              <a:rPr lang="en-US" sz="2600" b="1" dirty="0"/>
              <a:t>PUA </a:t>
            </a:r>
            <a:r>
              <a:rPr lang="en-US" sz="2600" dirty="0"/>
              <a:t>(Benefits for those who do not qualify for regular unemployment)</a:t>
            </a:r>
          </a:p>
          <a:p>
            <a:r>
              <a:rPr lang="en-US" sz="2600" b="1" dirty="0"/>
              <a:t>PEUC </a:t>
            </a:r>
            <a:r>
              <a:rPr lang="en-US" sz="2600" dirty="0"/>
              <a:t>(Extra weeks of benefit when regular claim expires)</a:t>
            </a:r>
          </a:p>
          <a:p>
            <a:r>
              <a:rPr lang="en-US" sz="2600" b="1" dirty="0"/>
              <a:t>FPUC </a:t>
            </a:r>
            <a:r>
              <a:rPr lang="en-US" sz="2600" dirty="0"/>
              <a:t>(Bonus $300 added on to weekly benefit checks)</a:t>
            </a:r>
          </a:p>
          <a:p>
            <a:pPr marL="0" indent="0">
              <a:buNone/>
            </a:pPr>
            <a:r>
              <a:rPr lang="en-US" sz="2800" dirty="0"/>
              <a:t>Payments for these benefits can occur after September 4, 2021 when:</a:t>
            </a:r>
          </a:p>
          <a:p>
            <a:r>
              <a:rPr lang="en-US" sz="2600" dirty="0"/>
              <a:t>Claim is allowed to be backdated </a:t>
            </a:r>
          </a:p>
          <a:p>
            <a:r>
              <a:rPr lang="en-US" sz="2600" dirty="0"/>
              <a:t>Payment is held while an issue is adjudicated</a:t>
            </a:r>
          </a:p>
          <a:p>
            <a:r>
              <a:rPr lang="en-US" sz="2600" dirty="0"/>
              <a:t>A denial of benefits is overturned on appeal</a:t>
            </a:r>
          </a:p>
          <a:p>
            <a:pPr marL="0" indent="0">
              <a:buNone/>
            </a:pPr>
            <a:r>
              <a:rPr lang="en-US" sz="2600" dirty="0"/>
              <a:t>Last day to file an initial application for PUA is </a:t>
            </a:r>
            <a:r>
              <a:rPr lang="en-US" sz="2600" b="1" dirty="0"/>
              <a:t>October 6, 2021</a:t>
            </a:r>
          </a:p>
          <a:p>
            <a:pPr marL="0" indent="0">
              <a:buNone/>
            </a:pPr>
            <a:endParaRPr lang="en-US" sz="3600" dirty="0"/>
          </a:p>
          <a:p>
            <a:pPr marL="0" indent="0">
              <a:buNone/>
            </a:pPr>
            <a:endParaRPr lang="en-US" sz="2600" b="1" dirty="0"/>
          </a:p>
        </p:txBody>
      </p:sp>
    </p:spTree>
    <p:extLst>
      <p:ext uri="{BB962C8B-B14F-4D97-AF65-F5344CB8AC3E}">
        <p14:creationId xmlns:p14="http://schemas.microsoft.com/office/powerpoint/2010/main" val="345377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D83-74CB-4FEA-AB72-F7CF4E31BFB6}"/>
              </a:ext>
            </a:extLst>
          </p:cNvPr>
          <p:cNvSpPr>
            <a:spLocks noGrp="1"/>
          </p:cNvSpPr>
          <p:nvPr>
            <p:ph type="title"/>
          </p:nvPr>
        </p:nvSpPr>
        <p:spPr>
          <a:xfrm>
            <a:off x="507601" y="753228"/>
            <a:ext cx="9613861" cy="1080938"/>
          </a:xfrm>
        </p:spPr>
        <p:txBody>
          <a:bodyPr/>
          <a:lstStyle/>
          <a:p>
            <a:r>
              <a:rPr lang="en-US" dirty="0"/>
              <a:t>CARES Act Program Expiration</a:t>
            </a:r>
          </a:p>
        </p:txBody>
      </p:sp>
      <p:sp>
        <p:nvSpPr>
          <p:cNvPr id="3" name="Content Placeholder 2">
            <a:extLst>
              <a:ext uri="{FF2B5EF4-FFF2-40B4-BE49-F238E27FC236}">
                <a16:creationId xmlns:a16="http://schemas.microsoft.com/office/drawing/2014/main" id="{A7A779E3-557E-4808-9A7A-F60BA1248AE2}"/>
              </a:ext>
            </a:extLst>
          </p:cNvPr>
          <p:cNvSpPr>
            <a:spLocks noGrp="1"/>
          </p:cNvSpPr>
          <p:nvPr>
            <p:ph idx="1"/>
          </p:nvPr>
        </p:nvSpPr>
        <p:spPr>
          <a:xfrm>
            <a:off x="507601" y="2218643"/>
            <a:ext cx="9899142" cy="4401613"/>
          </a:xfrm>
        </p:spPr>
        <p:txBody>
          <a:bodyPr vert="horz" lIns="91440" tIns="45720" rIns="91440" bIns="45720" rtlCol="0" anchor="t">
            <a:normAutofit/>
          </a:bodyPr>
          <a:lstStyle/>
          <a:p>
            <a:pPr marL="0" indent="0" algn="ctr">
              <a:buNone/>
            </a:pPr>
            <a:r>
              <a:rPr lang="en-US" sz="3600" b="1" u="sng" dirty="0"/>
              <a:t>Some Numbers</a:t>
            </a:r>
          </a:p>
          <a:p>
            <a:r>
              <a:rPr lang="en-US" sz="2800" b="1" dirty="0"/>
              <a:t>246,500 </a:t>
            </a:r>
            <a:r>
              <a:rPr lang="en-US" sz="2800" dirty="0"/>
              <a:t>individuals have claimed at least one week of PUA or PEUC for the week ending July 1, 2021 or after</a:t>
            </a:r>
          </a:p>
          <a:p>
            <a:pPr lvl="1"/>
            <a:r>
              <a:rPr lang="en-US" sz="2400" b="1" dirty="0"/>
              <a:t>25,700 </a:t>
            </a:r>
            <a:r>
              <a:rPr lang="en-US" sz="2400" dirty="0"/>
              <a:t>of these individuals have a different, active claim for regular unemployment benefits</a:t>
            </a:r>
          </a:p>
          <a:p>
            <a:pPr lvl="1"/>
            <a:r>
              <a:rPr lang="en-US" sz="2400" b="1" dirty="0"/>
              <a:t>15,800 </a:t>
            </a:r>
            <a:r>
              <a:rPr lang="en-US" sz="2400" dirty="0"/>
              <a:t>of these individuals have 680 hours in a base year or alternate base year if they applied for benefits in 3</a:t>
            </a:r>
            <a:r>
              <a:rPr lang="en-US" sz="2400" baseline="30000" dirty="0"/>
              <a:t>rd</a:t>
            </a:r>
            <a:r>
              <a:rPr lang="en-US" sz="2400" dirty="0"/>
              <a:t> quarter 2021, making them potentially eligible for a new regular unemployment claim</a:t>
            </a:r>
          </a:p>
          <a:p>
            <a:r>
              <a:rPr lang="en-US" sz="2800" b="1" dirty="0"/>
              <a:t>205,000 </a:t>
            </a:r>
            <a:r>
              <a:rPr lang="en-US" sz="2800" dirty="0"/>
              <a:t>individuals who will most likely run out of state and federal unemployment benefits after September 4, 2021</a:t>
            </a:r>
            <a:endParaRPr lang="en-US" sz="2800" b="1" dirty="0"/>
          </a:p>
          <a:p>
            <a:pPr lvl="1"/>
            <a:endParaRPr lang="en-US" sz="2400" b="1" dirty="0"/>
          </a:p>
          <a:p>
            <a:pPr marL="0" indent="0">
              <a:buNone/>
            </a:pPr>
            <a:endParaRPr lang="en-US" sz="2600" b="1" dirty="0"/>
          </a:p>
        </p:txBody>
      </p:sp>
    </p:spTree>
    <p:extLst>
      <p:ext uri="{BB962C8B-B14F-4D97-AF65-F5344CB8AC3E}">
        <p14:creationId xmlns:p14="http://schemas.microsoft.com/office/powerpoint/2010/main" val="25694529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4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2BE902E0981647B37D3C22E80682CA" ma:contentTypeVersion="13" ma:contentTypeDescription="Create a new document." ma:contentTypeScope="" ma:versionID="a30fd30642a1ebf2eb2e5bc1755d7250">
  <xsd:schema xmlns:xsd="http://www.w3.org/2001/XMLSchema" xmlns:xs="http://www.w3.org/2001/XMLSchema" xmlns:p="http://schemas.microsoft.com/office/2006/metadata/properties" xmlns:ns1="http://schemas.microsoft.com/sharepoint/v3" xmlns:ns3="7620e0c3-3e88-4f19-8e17-5beae0415180" xmlns:ns4="5dbc593b-d8f6-4438-b797-7e92dbf0c5ef" targetNamespace="http://schemas.microsoft.com/office/2006/metadata/properties" ma:root="true" ma:fieldsID="23faa53b7532e7bcd06941fd37334100" ns1:_="" ns3:_="" ns4:_="">
    <xsd:import namespace="http://schemas.microsoft.com/sharepoint/v3"/>
    <xsd:import namespace="7620e0c3-3e88-4f19-8e17-5beae0415180"/>
    <xsd:import namespace="5dbc593b-d8f6-4438-b797-7e92dbf0c5e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0e0c3-3e88-4f19-8e17-5beae04151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bc593b-d8f6-4438-b797-7e92dbf0c5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92821-906D-40C9-B773-9FB054259DC1}">
  <ds:schemaRefs>
    <ds:schemaRef ds:uri="7620e0c3-3e88-4f19-8e17-5beae0415180"/>
    <ds:schemaRef ds:uri="http://schemas.microsoft.com/sharepoint/v3"/>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5dbc593b-d8f6-4438-b797-7e92dbf0c5ef"/>
    <ds:schemaRef ds:uri="http://www.w3.org/XML/1998/namespace"/>
    <ds:schemaRef ds:uri="http://purl.org/dc/dcmitype/"/>
  </ds:schemaRefs>
</ds:datastoreItem>
</file>

<file path=customXml/itemProps2.xml><?xml version="1.0" encoding="utf-8"?>
<ds:datastoreItem xmlns:ds="http://schemas.openxmlformats.org/officeDocument/2006/customXml" ds:itemID="{BFA4810B-2665-427B-9D5B-328588C75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20e0c3-3e88-4f19-8e17-5beae0415180"/>
    <ds:schemaRef ds:uri="5dbc593b-d8f6-4438-b797-7e92dbf0c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DF182F-5C03-4625-A2A6-C60ED00E1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21382</TotalTime>
  <Words>1797</Words>
  <Application>Microsoft Office PowerPoint</Application>
  <PresentationFormat>Widescreen</PresentationFormat>
  <Paragraphs>287</Paragraphs>
  <Slides>29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Wingdings</vt:lpstr>
      <vt:lpstr>Arvo</vt:lpstr>
      <vt:lpstr>Arial</vt:lpstr>
      <vt:lpstr>Cambria Math</vt:lpstr>
      <vt:lpstr>Roboto Condensed</vt:lpstr>
      <vt:lpstr>Century Gothic</vt:lpstr>
      <vt:lpstr>Calibri</vt:lpstr>
      <vt:lpstr>Symbol</vt:lpstr>
      <vt:lpstr>4_Theme_ESDnew</vt:lpstr>
      <vt:lpstr>PowerPoint Presentation</vt:lpstr>
      <vt:lpstr>Agenda</vt:lpstr>
      <vt:lpstr>Discussion with Commissioner Feek</vt:lpstr>
      <vt:lpstr>UI Program Update</vt:lpstr>
      <vt:lpstr>UI Program Updates</vt:lpstr>
      <vt:lpstr>Unemployment Insurance Trust fund</vt:lpstr>
      <vt:lpstr>Months of Benefits Calculation (08/09/21)</vt:lpstr>
      <vt:lpstr>CARES Act Program Expiration</vt:lpstr>
      <vt:lpstr>CARES Act Program Expiration</vt:lpstr>
      <vt:lpstr>CARES Act Program Expiration</vt:lpstr>
      <vt:lpstr>CARES Act Program Expiration</vt:lpstr>
      <vt:lpstr>CARES Act Program Expiration</vt:lpstr>
      <vt:lpstr>CARES Act Program Expiration</vt:lpstr>
      <vt:lpstr>Communicating about end of CARES Act</vt:lpstr>
      <vt:lpstr>Rulemaking and Legislative Update</vt:lpstr>
      <vt:lpstr>Agency Request Legislation</vt:lpstr>
      <vt:lpstr>Agency Request Legislation</vt:lpstr>
      <vt:lpstr>Rulemaking Update</vt:lpstr>
      <vt:lpstr>SB 5193 Implementation</vt:lpstr>
      <vt:lpstr>SB 5193 Implementation</vt:lpstr>
      <vt:lpstr>SB 5193 Implementation</vt:lpstr>
      <vt:lpstr>SB 5193 Implementation</vt:lpstr>
      <vt:lpstr>SB 5193 Implementation</vt:lpstr>
      <vt:lpstr>SB 5193 Implementation</vt:lpstr>
      <vt:lpstr>SB 5193 Implementation</vt:lpstr>
      <vt:lpstr>SB 5193 Implementation</vt:lpstr>
      <vt:lpstr>SB 5193 Implementation</vt:lpstr>
      <vt:lpstr>SB 5193 Implementation</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dc:title>
  <dc:creator>Clare DeLong</dc:creator>
  <cp:lastModifiedBy>Goldmark, Wendy (ESD)</cp:lastModifiedBy>
  <cp:revision>1680</cp:revision>
  <cp:lastPrinted>2018-10-23T14:37:49Z</cp:lastPrinted>
  <dcterms:created xsi:type="dcterms:W3CDTF">2017-10-27T03:45:57Z</dcterms:created>
  <dcterms:modified xsi:type="dcterms:W3CDTF">2021-08-11T14:28:29Z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0x0101001E2BE902E0981647B37D3C22E80682CA</vt:lpwstr>
  </property>
</Properties>
</file>