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630" r:id="rId3"/>
    <p:sldId id="704" r:id="rId4"/>
    <p:sldId id="716" r:id="rId5"/>
    <p:sldId id="710" r:id="rId6"/>
    <p:sldId id="717" r:id="rId7"/>
    <p:sldId id="697" r:id="rId8"/>
    <p:sldId id="699" r:id="rId9"/>
    <p:sldId id="709" r:id="rId10"/>
    <p:sldId id="708" r:id="rId11"/>
    <p:sldId id="719" r:id="rId12"/>
    <p:sldId id="711" r:id="rId13"/>
    <p:sldId id="712" r:id="rId14"/>
    <p:sldId id="713" r:id="rId15"/>
    <p:sldId id="714" r:id="rId16"/>
    <p:sldId id="672" r:id="rId17"/>
    <p:sldId id="673" r:id="rId18"/>
    <p:sldId id="685" r:id="rId19"/>
    <p:sldId id="687" r:id="rId20"/>
    <p:sldId id="688" r:id="rId21"/>
    <p:sldId id="689" r:id="rId22"/>
    <p:sldId id="690" r:id="rId23"/>
    <p:sldId id="691" r:id="rId24"/>
    <p:sldId id="692" r:id="rId25"/>
    <p:sldId id="694" r:id="rId26"/>
    <p:sldId id="693" r:id="rId27"/>
    <p:sldId id="6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617AE-E5F0-462F-B980-77B306D58FBF}">
          <p14:sldIdLst>
            <p14:sldId id="256"/>
            <p14:sldId id="630"/>
            <p14:sldId id="704"/>
            <p14:sldId id="716"/>
            <p14:sldId id="710"/>
            <p14:sldId id="717"/>
            <p14:sldId id="697"/>
            <p14:sldId id="699"/>
            <p14:sldId id="709"/>
            <p14:sldId id="708"/>
            <p14:sldId id="719"/>
            <p14:sldId id="711"/>
            <p14:sldId id="712"/>
            <p14:sldId id="713"/>
            <p14:sldId id="714"/>
            <p14:sldId id="672"/>
            <p14:sldId id="673"/>
            <p14:sldId id="685"/>
            <p14:sldId id="687"/>
            <p14:sldId id="688"/>
            <p14:sldId id="689"/>
            <p14:sldId id="690"/>
            <p14:sldId id="691"/>
            <p14:sldId id="692"/>
            <p14:sldId id="694"/>
            <p14:sldId id="693"/>
            <p14:sldId id="6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itlin, Daniel (ESD)" initials="ZD(" lastIdx="1" clrIdx="0">
    <p:extLst>
      <p:ext uri="{19B8F6BF-5375-455C-9EA6-DF929625EA0E}">
        <p15:presenceInfo xmlns:p15="http://schemas.microsoft.com/office/powerpoint/2012/main" userId="S::DZeitlin@esd.wa.gov::9aa69b6a-434c-4595-9a91-03e39c4e551f" providerId="AD"/>
      </p:ext>
    </p:extLst>
  </p:cmAuthor>
  <p:cmAuthor id="2" name="Holland, Carole (ESD)" initials="HC(" lastIdx="1" clrIdx="1">
    <p:extLst>
      <p:ext uri="{19B8F6BF-5375-455C-9EA6-DF929625EA0E}">
        <p15:presenceInfo xmlns:p15="http://schemas.microsoft.com/office/powerpoint/2012/main" userId="S::CHolland@esd.wa.gov::a117b9dc-9e4a-4078-809c-014d2ae1149d" providerId="AD"/>
      </p:ext>
    </p:extLst>
  </p:cmAuthor>
  <p:cmAuthor id="3" name="Ross, Allyson (ESD)" initials="RA(" lastIdx="4" clrIdx="2">
    <p:extLst>
      <p:ext uri="{19B8F6BF-5375-455C-9EA6-DF929625EA0E}">
        <p15:presenceInfo xmlns:p15="http://schemas.microsoft.com/office/powerpoint/2012/main" userId="S::Allyson.Ross@esd.wa.gov::7c12e56e-e854-4f34-ab12-8c10f10a7c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1316" autoAdjust="0"/>
  </p:normalViewPr>
  <p:slideViewPr>
    <p:cSldViewPr snapToGrid="0">
      <p:cViewPr varScale="1">
        <p:scale>
          <a:sx n="93" d="100"/>
          <a:sy n="93" d="100"/>
        </p:scale>
        <p:origin x="1098" y="72"/>
      </p:cViewPr>
      <p:guideLst/>
    </p:cSldViewPr>
  </p:slideViewPr>
  <p:notesTextViewPr>
    <p:cViewPr>
      <p:scale>
        <a:sx n="1" d="1"/>
        <a:sy n="1" d="1"/>
      </p:scale>
      <p:origin x="0" y="0"/>
    </p:cViewPr>
  </p:notesTextViewPr>
  <p:sorterViewPr>
    <p:cViewPr varScale="1">
      <p:scale>
        <a:sx n="100" d="100"/>
        <a:sy n="100" d="100"/>
      </p:scale>
      <p:origin x="0" y="-10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C1AB2-6D88-47D4-BCAC-36F811820128}" type="datetimeFigureOut">
              <a:rPr lang="en-US" smtClean="0"/>
              <a:t>9/26/2022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5F402-8309-478D-8507-58323E383241}" type="slidenum">
              <a:rPr lang="en-US" smtClean="0"/>
              <a:t>‹#›</a:t>
            </a:fld>
            <a:endParaRPr lang="en-US" dirty="0"/>
          </a:p>
        </p:txBody>
      </p:sp>
    </p:spTree>
    <p:extLst>
      <p:ext uri="{BB962C8B-B14F-4D97-AF65-F5344CB8AC3E}">
        <p14:creationId xmlns:p14="http://schemas.microsoft.com/office/powerpoint/2010/main" val="149666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2</a:t>
            </a:fld>
            <a:endParaRPr lang="en-US" dirty="0"/>
          </a:p>
        </p:txBody>
      </p:sp>
    </p:spTree>
    <p:extLst>
      <p:ext uri="{BB962C8B-B14F-4D97-AF65-F5344CB8AC3E}">
        <p14:creationId xmlns:p14="http://schemas.microsoft.com/office/powerpoint/2010/main" val="218951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20</a:t>
            </a:fld>
            <a:endParaRPr lang="en-US"/>
          </a:p>
        </p:txBody>
      </p:sp>
    </p:spTree>
    <p:extLst>
      <p:ext uri="{BB962C8B-B14F-4D97-AF65-F5344CB8AC3E}">
        <p14:creationId xmlns:p14="http://schemas.microsoft.com/office/powerpoint/2010/main" val="141421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21</a:t>
            </a:fld>
            <a:endParaRPr lang="en-US"/>
          </a:p>
        </p:txBody>
      </p:sp>
    </p:spTree>
    <p:extLst>
      <p:ext uri="{BB962C8B-B14F-4D97-AF65-F5344CB8AC3E}">
        <p14:creationId xmlns:p14="http://schemas.microsoft.com/office/powerpoint/2010/main" val="286970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24</a:t>
            </a:fld>
            <a:endParaRPr lang="en-US"/>
          </a:p>
        </p:txBody>
      </p:sp>
    </p:spTree>
    <p:extLst>
      <p:ext uri="{BB962C8B-B14F-4D97-AF65-F5344CB8AC3E}">
        <p14:creationId xmlns:p14="http://schemas.microsoft.com/office/powerpoint/2010/main" val="96710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27</a:t>
            </a:fld>
            <a:endParaRPr lang="en-US" dirty="0"/>
          </a:p>
        </p:txBody>
      </p:sp>
    </p:spTree>
    <p:extLst>
      <p:ext uri="{BB962C8B-B14F-4D97-AF65-F5344CB8AC3E}">
        <p14:creationId xmlns:p14="http://schemas.microsoft.com/office/powerpoint/2010/main" val="165294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3</a:t>
            </a:fld>
            <a:endParaRPr lang="en-US" dirty="0"/>
          </a:p>
        </p:txBody>
      </p:sp>
    </p:spTree>
    <p:extLst>
      <p:ext uri="{BB962C8B-B14F-4D97-AF65-F5344CB8AC3E}">
        <p14:creationId xmlns:p14="http://schemas.microsoft.com/office/powerpoint/2010/main" val="170131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4</a:t>
            </a:fld>
            <a:endParaRPr lang="en-US" dirty="0"/>
          </a:p>
        </p:txBody>
      </p:sp>
    </p:spTree>
    <p:extLst>
      <p:ext uri="{BB962C8B-B14F-4D97-AF65-F5344CB8AC3E}">
        <p14:creationId xmlns:p14="http://schemas.microsoft.com/office/powerpoint/2010/main" val="146337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335F402-8309-478D-8507-58323E383241}" type="slidenum">
              <a:rPr lang="en-US" smtClean="0"/>
              <a:t>5</a:t>
            </a:fld>
            <a:endParaRPr lang="en-US" dirty="0"/>
          </a:p>
        </p:txBody>
      </p:sp>
    </p:spTree>
    <p:extLst>
      <p:ext uri="{BB962C8B-B14F-4D97-AF65-F5344CB8AC3E}">
        <p14:creationId xmlns:p14="http://schemas.microsoft.com/office/powerpoint/2010/main" val="47888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6</a:t>
            </a:fld>
            <a:endParaRPr lang="en-US" dirty="0"/>
          </a:p>
        </p:txBody>
      </p:sp>
    </p:spTree>
    <p:extLst>
      <p:ext uri="{BB962C8B-B14F-4D97-AF65-F5344CB8AC3E}">
        <p14:creationId xmlns:p14="http://schemas.microsoft.com/office/powerpoint/2010/main" val="261291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a:t>
            </a:r>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7</a:t>
            </a:fld>
            <a:endParaRPr lang="en-US" dirty="0"/>
          </a:p>
        </p:txBody>
      </p:sp>
    </p:spTree>
    <p:extLst>
      <p:ext uri="{BB962C8B-B14F-4D97-AF65-F5344CB8AC3E}">
        <p14:creationId xmlns:p14="http://schemas.microsoft.com/office/powerpoint/2010/main" val="180352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335F402-8309-478D-8507-58323E383241}" type="slidenum">
              <a:rPr lang="en-US" smtClean="0"/>
              <a:t>8</a:t>
            </a:fld>
            <a:endParaRPr lang="en-US" dirty="0"/>
          </a:p>
        </p:txBody>
      </p:sp>
    </p:spTree>
    <p:extLst>
      <p:ext uri="{BB962C8B-B14F-4D97-AF65-F5344CB8AC3E}">
        <p14:creationId xmlns:p14="http://schemas.microsoft.com/office/powerpoint/2010/main" val="36420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DA754C9B-B635-4C68-A0CA-093A49503A58}" type="slidenum">
              <a:rPr lang="en-US" smtClean="0"/>
              <a:t>16</a:t>
            </a:fld>
            <a:endParaRPr lang="en-US"/>
          </a:p>
        </p:txBody>
      </p:sp>
    </p:spTree>
    <p:extLst>
      <p:ext uri="{BB962C8B-B14F-4D97-AF65-F5344CB8AC3E}">
        <p14:creationId xmlns:p14="http://schemas.microsoft.com/office/powerpoint/2010/main" val="19292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17</a:t>
            </a:fld>
            <a:endParaRPr lang="en-US"/>
          </a:p>
        </p:txBody>
      </p:sp>
    </p:spTree>
    <p:extLst>
      <p:ext uri="{BB962C8B-B14F-4D97-AF65-F5344CB8AC3E}">
        <p14:creationId xmlns:p14="http://schemas.microsoft.com/office/powerpoint/2010/main" val="735516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9/26/2022</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4007771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9/26/2022</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1130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9/26/2022</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84420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9/26/2022</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2621544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9/26/2022</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1713984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9/26/2022</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808334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Shape 10">
            <a:extLst>
              <a:ext uri="{FF2B5EF4-FFF2-40B4-BE49-F238E27FC236}">
                <a16:creationId xmlns:a16="http://schemas.microsoft.com/office/drawing/2014/main" id="{7CECA024-EAF8-45FF-BD2B-1106C5359240}"/>
              </a:ext>
            </a:extLst>
          </p:cNvPr>
          <p:cNvSpPr>
            <a:spLocks noChangeArrowheads="1"/>
          </p:cNvSpPr>
          <p:nvPr/>
        </p:nvSpPr>
        <p:spPr bwMode="auto">
          <a:xfrm>
            <a:off x="10059988" y="876300"/>
            <a:ext cx="1731962" cy="577850"/>
          </a:xfrm>
          <a:prstGeom prst="triangle">
            <a:avLst>
              <a:gd name="adj" fmla="val 32426"/>
            </a:avLst>
          </a:prstGeom>
          <a:solidFill>
            <a:srgbClr val="001122"/>
          </a:solidFill>
          <a:ln>
            <a:noFill/>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latin typeface="Arvo"/>
              <a:ea typeface="Arvo"/>
              <a:cs typeface="Arvo"/>
              <a:sym typeface="Arvo"/>
            </a:endParaRPr>
          </a:p>
        </p:txBody>
      </p:sp>
      <p:grpSp>
        <p:nvGrpSpPr>
          <p:cNvPr id="4" name="Shape 11">
            <a:extLst>
              <a:ext uri="{FF2B5EF4-FFF2-40B4-BE49-F238E27FC236}">
                <a16:creationId xmlns:a16="http://schemas.microsoft.com/office/drawing/2014/main" id="{2CD6AC65-CE70-4CA3-9C1C-0CB0689BA36D}"/>
              </a:ext>
            </a:extLst>
          </p:cNvPr>
          <p:cNvGrpSpPr/>
          <p:nvPr/>
        </p:nvGrpSpPr>
        <p:grpSpPr>
          <a:xfrm>
            <a:off x="0" y="-9451"/>
            <a:ext cx="11548531" cy="6867451"/>
            <a:chOff x="0" y="-7088"/>
            <a:chExt cx="8661398" cy="5150588"/>
          </a:xfrm>
          <a:solidFill>
            <a:srgbClr val="32A3D3"/>
          </a:solidFill>
        </p:grpSpPr>
        <p:sp>
          <p:nvSpPr>
            <p:cNvPr id="5" name="Shape 12">
              <a:extLst>
                <a:ext uri="{FF2B5EF4-FFF2-40B4-BE49-F238E27FC236}">
                  <a16:creationId xmlns:a16="http://schemas.microsoft.com/office/drawing/2014/main" id="{B0D5724A-6024-47BE-833F-C61F20DA653A}"/>
                </a:ext>
              </a:extLst>
            </p:cNvPr>
            <p:cNvSpPr/>
            <p:nvPr/>
          </p:nvSpPr>
          <p:spPr>
            <a:xfrm>
              <a:off x="0" y="0"/>
              <a:ext cx="3525000" cy="51435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ial"/>
                <a:ea typeface="Arial"/>
                <a:cs typeface="Arial"/>
                <a:sym typeface="Arial"/>
              </a:endParaRPr>
            </a:p>
          </p:txBody>
        </p:sp>
        <p:sp>
          <p:nvSpPr>
            <p:cNvPr id="6" name="Shape 13">
              <a:extLst>
                <a:ext uri="{FF2B5EF4-FFF2-40B4-BE49-F238E27FC236}">
                  <a16:creationId xmlns:a16="http://schemas.microsoft.com/office/drawing/2014/main" id="{908BB8AF-CDD1-4B06-95B0-CAB193FF5587}"/>
                </a:ext>
              </a:extLst>
            </p:cNvPr>
            <p:cNvSpPr/>
            <p:nvPr/>
          </p:nvSpPr>
          <p:spPr>
            <a:xfrm rot="10800000" flipH="1">
              <a:off x="3517898" y="-7088"/>
              <a:ext cx="5143500" cy="51435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grpSp>
      <p:grpSp>
        <p:nvGrpSpPr>
          <p:cNvPr id="7" name="Shape 14">
            <a:extLst>
              <a:ext uri="{FF2B5EF4-FFF2-40B4-BE49-F238E27FC236}">
                <a16:creationId xmlns:a16="http://schemas.microsoft.com/office/drawing/2014/main" id="{BC1EBE3B-FB6E-4226-8F9B-090A3658172E}"/>
              </a:ext>
            </a:extLst>
          </p:cNvPr>
          <p:cNvGrpSpPr/>
          <p:nvPr/>
        </p:nvGrpSpPr>
        <p:grpSpPr>
          <a:xfrm rot="10800000" flipH="1">
            <a:off x="2" y="1454351"/>
            <a:ext cx="11796669" cy="3949300"/>
            <a:chOff x="-8178042" y="-4493254"/>
            <a:chExt cx="19483598" cy="6522736"/>
          </a:xfrm>
          <a:solidFill>
            <a:srgbClr val="003366"/>
          </a:solidFill>
        </p:grpSpPr>
        <p:sp>
          <p:nvSpPr>
            <p:cNvPr id="8" name="Shape 15">
              <a:extLst>
                <a:ext uri="{FF2B5EF4-FFF2-40B4-BE49-F238E27FC236}">
                  <a16:creationId xmlns:a16="http://schemas.microsoft.com/office/drawing/2014/main" id="{9473A5CE-EB6C-45E8-8F83-F9947A06556C}"/>
                </a:ext>
              </a:extLst>
            </p:cNvPr>
            <p:cNvSpPr/>
            <p:nvPr/>
          </p:nvSpPr>
          <p:spPr>
            <a:xfrm>
              <a:off x="-8178042" y="-4493118"/>
              <a:ext cx="12968400" cy="65226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sp>
          <p:nvSpPr>
            <p:cNvPr id="9" name="Shape 16">
              <a:extLst>
                <a:ext uri="{FF2B5EF4-FFF2-40B4-BE49-F238E27FC236}">
                  <a16:creationId xmlns:a16="http://schemas.microsoft.com/office/drawing/2014/main" id="{73DA7774-BFB7-498C-BD40-239FE02D96A2}"/>
                </a:ext>
              </a:extLst>
            </p:cNvPr>
            <p:cNvSpPr/>
            <p:nvPr/>
          </p:nvSpPr>
          <p:spPr>
            <a:xfrm>
              <a:off x="4782955" y="-4493254"/>
              <a:ext cx="6522600" cy="65226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grpSp>
      <p:grpSp>
        <p:nvGrpSpPr>
          <p:cNvPr id="10" name="Shape 17">
            <a:extLst>
              <a:ext uri="{FF2B5EF4-FFF2-40B4-BE49-F238E27FC236}">
                <a16:creationId xmlns:a16="http://schemas.microsoft.com/office/drawing/2014/main" id="{7C6B340A-D472-42E3-B01D-106F413DAA27}"/>
              </a:ext>
            </a:extLst>
          </p:cNvPr>
          <p:cNvGrpSpPr>
            <a:grpSpLocks/>
          </p:cNvGrpSpPr>
          <p:nvPr/>
        </p:nvGrpSpPr>
        <p:grpSpPr bwMode="auto">
          <a:xfrm>
            <a:off x="4902200" y="5703888"/>
            <a:ext cx="7308850" cy="577850"/>
            <a:chOff x="5582265" y="4646738"/>
            <a:chExt cx="5480829" cy="432996"/>
          </a:xfrm>
        </p:grpSpPr>
        <p:sp>
          <p:nvSpPr>
            <p:cNvPr id="11" name="Shape 18">
              <a:extLst>
                <a:ext uri="{FF2B5EF4-FFF2-40B4-BE49-F238E27FC236}">
                  <a16:creationId xmlns:a16="http://schemas.microsoft.com/office/drawing/2014/main" id="{C4C2A930-4E23-45D4-9BFC-B47EC6554813}"/>
                </a:ext>
              </a:extLst>
            </p:cNvPr>
            <p:cNvSpPr/>
            <p:nvPr/>
          </p:nvSpPr>
          <p:spPr>
            <a:xfrm rot="10800000">
              <a:off x="5582265" y="4948884"/>
              <a:ext cx="394039" cy="130850"/>
            </a:xfrm>
            <a:prstGeom prst="triangle">
              <a:avLst>
                <a:gd name="adj" fmla="val 32425"/>
              </a:avLst>
            </a:prstGeom>
            <a:solidFill>
              <a:schemeClr val="accent3">
                <a:lumMod val="75000"/>
              </a:scheme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ial"/>
                <a:ea typeface="Arial"/>
                <a:cs typeface="Arial"/>
                <a:sym typeface="Arial"/>
              </a:endParaRPr>
            </a:p>
          </p:txBody>
        </p:sp>
        <p:grpSp>
          <p:nvGrpSpPr>
            <p:cNvPr id="12" name="Shape 19">
              <a:extLst>
                <a:ext uri="{FF2B5EF4-FFF2-40B4-BE49-F238E27FC236}">
                  <a16:creationId xmlns:a16="http://schemas.microsoft.com/office/drawing/2014/main" id="{F9CEE31A-A20B-4A5A-8863-3E809EA17F1F}"/>
                </a:ext>
              </a:extLst>
            </p:cNvPr>
            <p:cNvGrpSpPr>
              <a:grpSpLocks/>
            </p:cNvGrpSpPr>
            <p:nvPr/>
          </p:nvGrpSpPr>
          <p:grpSpPr bwMode="auto">
            <a:xfrm flipH="1">
              <a:off x="5585232" y="4646738"/>
              <a:ext cx="5477861" cy="304551"/>
              <a:chOff x="-24158748" y="330075"/>
              <a:chExt cx="30568423" cy="1699506"/>
            </a:xfrm>
          </p:grpSpPr>
          <p:sp>
            <p:nvSpPr>
              <p:cNvPr id="13" name="Shape 20">
                <a:extLst>
                  <a:ext uri="{FF2B5EF4-FFF2-40B4-BE49-F238E27FC236}">
                    <a16:creationId xmlns:a16="http://schemas.microsoft.com/office/drawing/2014/main" id="{469F0C49-0BB8-4BDD-9D62-792EBDFCDBC2}"/>
                  </a:ext>
                </a:extLst>
              </p:cNvPr>
              <p:cNvSpPr>
                <a:spLocks noChangeArrowheads="1"/>
              </p:cNvSpPr>
              <p:nvPr/>
            </p:nvSpPr>
            <p:spPr bwMode="auto">
              <a:xfrm>
                <a:off x="-24158752" y="330075"/>
                <a:ext cx="28910916" cy="1699360"/>
              </a:xfrm>
              <a:prstGeom prst="rect">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p>
            </p:txBody>
          </p:sp>
          <p:sp>
            <p:nvSpPr>
              <p:cNvPr id="14" name="Shape 21">
                <a:extLst>
                  <a:ext uri="{FF2B5EF4-FFF2-40B4-BE49-F238E27FC236}">
                    <a16:creationId xmlns:a16="http://schemas.microsoft.com/office/drawing/2014/main" id="{C6BD2B6A-49F1-475A-91D5-2F07654C0866}"/>
                  </a:ext>
                </a:extLst>
              </p:cNvPr>
              <p:cNvSpPr>
                <a:spLocks noChangeArrowheads="1"/>
              </p:cNvSpPr>
              <p:nvPr/>
            </p:nvSpPr>
            <p:spPr bwMode="auto">
              <a:xfrm>
                <a:off x="4712305" y="330075"/>
                <a:ext cx="1700642" cy="1699360"/>
              </a:xfrm>
              <a:prstGeom prst="rtTriangle">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p>
            </p:txBody>
          </p:sp>
        </p:grpSp>
      </p:grpSp>
      <p:sp>
        <p:nvSpPr>
          <p:cNvPr id="22" name="Shape 22"/>
          <p:cNvSpPr txBox="1">
            <a:spLocks noGrp="1"/>
          </p:cNvSpPr>
          <p:nvPr>
            <p:ph type="ctrTitle"/>
          </p:nvPr>
        </p:nvSpPr>
        <p:spPr>
          <a:xfrm>
            <a:off x="914400" y="1454333"/>
            <a:ext cx="7157200" cy="3949200"/>
          </a:xfrm>
          <a:prstGeom prst="rect">
            <a:avLst/>
          </a:prstGeom>
        </p:spPr>
        <p:txBody>
          <a:bodyPr spcFirstLastPara="1"/>
          <a:lstStyle>
            <a:lvl1pPr lvl="0">
              <a:spcBef>
                <a:spcPts val="0"/>
              </a:spcBef>
              <a:spcAft>
                <a:spcPts val="0"/>
              </a:spcAft>
              <a:buSzPts val="4800"/>
              <a:buNone/>
              <a:defRPr sz="6400">
                <a:latin typeface="Calibri" panose="020F0502020204030204" pitchFamily="34" charset="0"/>
                <a:cs typeface="Calibri" panose="020F0502020204030204" pitchFamily="34" charset="0"/>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US"/>
              <a:t>Click to edit Master title style</a:t>
            </a:r>
            <a:endParaRPr dirty="0"/>
          </a:p>
        </p:txBody>
      </p:sp>
    </p:spTree>
    <p:extLst>
      <p:ext uri="{BB962C8B-B14F-4D97-AF65-F5344CB8AC3E}">
        <p14:creationId xmlns:p14="http://schemas.microsoft.com/office/powerpoint/2010/main" val="74630380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9/26/2022</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46055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9/26/2022</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5756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9/26/2022</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40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9/26/2022</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319769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9/26/2022</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632442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9/26/2022</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52621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9/26/2022</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90729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9/26/2022</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54495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9/26/2022</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3625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pp.leg.wa.gov/rcw/default.aspx?cite=50.32.0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pp.leg.wa.gov/RCW/default.aspx?cite=50.12.35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8370A185-D480-4178-811C-AE86458470DE}"/>
              </a:ext>
            </a:extLst>
          </p:cNvPr>
          <p:cNvSpPr txBox="1">
            <a:spLocks noGrp="1" noChangeArrowheads="1"/>
          </p:cNvSpPr>
          <p:nvPr>
            <p:ph type="ctrTitle"/>
          </p:nvPr>
        </p:nvSpPr>
        <p:spPr>
          <a:xfrm>
            <a:off x="288925" y="1454150"/>
            <a:ext cx="9212263" cy="3949700"/>
          </a:xfrm>
        </p:spPr>
        <p:txBody>
          <a:bodyPr/>
          <a:lstStyle/>
          <a:p>
            <a:pPr algn="ctr" eaLnBrk="1" hangingPunct="1">
              <a:spcBef>
                <a:spcPct val="0"/>
              </a:spcBef>
              <a:spcAft>
                <a:spcPct val="0"/>
              </a:spcAft>
              <a:buClr>
                <a:srgbClr val="FFFFFF"/>
              </a:buClr>
              <a:buFont typeface="Roboto Condensed" pitchFamily="2" charset="0"/>
              <a:buNone/>
            </a:pPr>
            <a:endParaRPr lang="en-US" altLang="en-US" b="1" dirty="0">
              <a:solidFill>
                <a:srgbClr val="FFFFFF"/>
              </a:solidFill>
              <a:ea typeface="Roboto Condensed" pitchFamily="2" charset="0"/>
              <a:sym typeface="Roboto Condensed" pitchFamily="2" charset="0"/>
            </a:endParaRPr>
          </a:p>
        </p:txBody>
      </p:sp>
      <p:sp>
        <p:nvSpPr>
          <p:cNvPr id="9219" name="TextBox 1">
            <a:extLst>
              <a:ext uri="{FF2B5EF4-FFF2-40B4-BE49-F238E27FC236}">
                <a16:creationId xmlns:a16="http://schemas.microsoft.com/office/drawing/2014/main" id="{EE6EB47F-14EC-469C-A6E7-811F0FC57BCC}"/>
              </a:ext>
            </a:extLst>
          </p:cNvPr>
          <p:cNvSpPr txBox="1">
            <a:spLocks noChangeArrowheads="1"/>
          </p:cNvSpPr>
          <p:nvPr/>
        </p:nvSpPr>
        <p:spPr bwMode="auto">
          <a:xfrm>
            <a:off x="5816600" y="5727700"/>
            <a:ext cx="637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dirty="0">
                <a:solidFill>
                  <a:schemeClr val="bg1"/>
                </a:solidFill>
              </a:rPr>
              <a:t>September 27, 2022</a:t>
            </a:r>
          </a:p>
        </p:txBody>
      </p:sp>
      <p:pic>
        <p:nvPicPr>
          <p:cNvPr id="9220" name="Picture 2" descr="A close up of a sign&#10;&#10;Description automatically generated">
            <a:extLst>
              <a:ext uri="{FF2B5EF4-FFF2-40B4-BE49-F238E27FC236}">
                <a16:creationId xmlns:a16="http://schemas.microsoft.com/office/drawing/2014/main" id="{BA27EA33-CD13-42A5-A940-13A39AD17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118046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9573-EEAD-4FD6-8828-3771E7D3F65C}"/>
              </a:ext>
            </a:extLst>
          </p:cNvPr>
          <p:cNvSpPr>
            <a:spLocks noGrp="1"/>
          </p:cNvSpPr>
          <p:nvPr>
            <p:ph type="title"/>
          </p:nvPr>
        </p:nvSpPr>
        <p:spPr/>
        <p:txBody>
          <a:bodyPr/>
          <a:lstStyle/>
          <a:p>
            <a:r>
              <a:rPr lang="en-US" dirty="0"/>
              <a:t>Appendix A: Example Model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0F052A-19EF-4ACE-A1E6-B667F9701B99}"/>
                  </a:ext>
                </a:extLst>
              </p:cNvPr>
              <p:cNvSpPr>
                <a:spLocks noGrp="1"/>
              </p:cNvSpPr>
              <p:nvPr>
                <p:ph idx="1"/>
              </p:nvPr>
            </p:nvSpPr>
            <p:spPr>
              <a:xfrm>
                <a:off x="680321" y="2336873"/>
                <a:ext cx="9613861" cy="4319108"/>
              </a:xfrm>
            </p:spPr>
            <p:txBody>
              <a:bodyPr>
                <a:normAutofit/>
              </a:bodyPr>
              <a:lstStyle/>
              <a:p>
                <a:r>
                  <a:rPr lang="en-US" dirty="0"/>
                  <a:t>Income (Y) and college major choice (X)</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pPr marL="457200" lvl="1"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m:oMathPara>
                </a14:m>
                <a:endParaRPr lang="en-US" dirty="0"/>
              </a:p>
              <a:p>
                <a:r>
                  <a:rPr lang="en-US" dirty="0"/>
                  <a:t>The error term contains everything correlated with Y </a:t>
                </a:r>
                <a:r>
                  <a:rPr lang="en-US" i="1" dirty="0"/>
                  <a:t>except</a:t>
                </a:r>
                <a:r>
                  <a:rPr lang="en-US" dirty="0"/>
                  <a:t> for college major choice </a:t>
                </a:r>
              </a:p>
              <a:p>
                <a:pPr lvl="1"/>
                <a:r>
                  <a:rPr lang="en-US" dirty="0"/>
                  <a:t>gender, race, age, experience, parent′s majors, college choice, socio−economic background, anything that explains earnings</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DE0F052A-19EF-4ACE-A1E6-B667F9701B99}"/>
                  </a:ext>
                </a:extLst>
              </p:cNvPr>
              <p:cNvSpPr>
                <a:spLocks noGrp="1" noRot="1" noChangeAspect="1" noMove="1" noResize="1" noEditPoints="1" noAdjustHandles="1" noChangeArrowheads="1" noChangeShapeType="1" noTextEdit="1"/>
              </p:cNvSpPr>
              <p:nvPr>
                <p:ph idx="1"/>
              </p:nvPr>
            </p:nvSpPr>
            <p:spPr>
              <a:xfrm>
                <a:off x="680321" y="2336873"/>
                <a:ext cx="9613861" cy="4319108"/>
              </a:xfrm>
              <a:blipFill>
                <a:blip r:embed="rId2"/>
                <a:stretch>
                  <a:fillRect l="-888" t="-1975"/>
                </a:stretch>
              </a:blipFill>
            </p:spPr>
            <p:txBody>
              <a:bodyPr/>
              <a:lstStyle/>
              <a:p>
                <a:r>
                  <a:rPr lang="en-US">
                    <a:noFill/>
                  </a:rPr>
                  <a:t> </a:t>
                </a:r>
              </a:p>
            </p:txBody>
          </p:sp>
        </mc:Fallback>
      </mc:AlternateContent>
    </p:spTree>
    <p:extLst>
      <p:ext uri="{BB962C8B-B14F-4D97-AF65-F5344CB8AC3E}">
        <p14:creationId xmlns:p14="http://schemas.microsoft.com/office/powerpoint/2010/main" val="838167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CF73-055A-4830-B1FD-F43564213BB3}"/>
              </a:ext>
            </a:extLst>
          </p:cNvPr>
          <p:cNvSpPr>
            <a:spLocks noGrp="1"/>
          </p:cNvSpPr>
          <p:nvPr>
            <p:ph type="title"/>
          </p:nvPr>
        </p:nvSpPr>
        <p:spPr/>
        <p:txBody>
          <a:bodyPr/>
          <a:lstStyle/>
          <a:p>
            <a:r>
              <a:rPr lang="en-US" dirty="0"/>
              <a:t>Appendix A: More Controls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037F2B-1E51-49C2-B73B-1C92CE828178}"/>
                  </a:ext>
                </a:extLst>
              </p:cNvPr>
              <p:cNvSpPr>
                <a:spLocks noGrp="1"/>
              </p:cNvSpPr>
              <p:nvPr>
                <p:ph idx="1"/>
              </p:nvPr>
            </p:nvSpPr>
            <p:spPr/>
            <p:txBody>
              <a:bodyPr/>
              <a:lstStyle/>
              <a:p>
                <a:r>
                  <a:rPr lang="en-US" dirty="0"/>
                  <a:t>Adding a variable removes it from the error term: </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𝑌</m:t>
                          </m:r>
                        </m:e>
                        <m:sub>
                          <m:r>
                            <a:rPr lang="en-US" sz="1800" i="1">
                              <a:effectLst/>
                              <a:latin typeface="Cambria Math" panose="02040503050406030204" pitchFamily="18" charset="0"/>
                              <a:ea typeface="Calibri" panose="020F0502020204030204" pitchFamily="34" charset="0"/>
                            </a:rPr>
                            <m:t>𝑖</m:t>
                          </m:r>
                        </m:sub>
                      </m:sSub>
                      <m:r>
                        <a:rPr lang="en-US" sz="1800" i="1">
                          <a:effectLst/>
                          <a:latin typeface="Cambria Math" panose="02040503050406030204" pitchFamily="18" charset="0"/>
                          <a:ea typeface="Calibri" panose="020F0502020204030204" pitchFamily="34" charset="0"/>
                        </a:rPr>
                        <m:t>= </m:t>
                      </m:r>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𝛽</m:t>
                          </m:r>
                        </m:e>
                        <m:sub>
                          <m:r>
                            <a:rPr lang="en-US" sz="1800" i="1">
                              <a:effectLst/>
                              <a:latin typeface="Cambria Math" panose="02040503050406030204" pitchFamily="18" charset="0"/>
                              <a:ea typeface="Calibri" panose="020F0502020204030204" pitchFamily="34" charset="0"/>
                            </a:rPr>
                            <m:t>1</m:t>
                          </m:r>
                        </m:sub>
                      </m:sSub>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𝑋</m:t>
                          </m:r>
                        </m:e>
                        <m:sub>
                          <m:r>
                            <a:rPr lang="en-US" sz="1800" i="1">
                              <a:effectLst/>
                              <a:latin typeface="Cambria Math" panose="02040503050406030204" pitchFamily="18" charset="0"/>
                              <a:ea typeface="Calibri" panose="020F0502020204030204" pitchFamily="34" charset="0"/>
                            </a:rPr>
                            <m:t>𝑖</m:t>
                          </m:r>
                        </m:sub>
                      </m:sSub>
                      <m:r>
                        <a:rPr lang="en-US"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𝛽</m:t>
                          </m:r>
                        </m:e>
                        <m:sub>
                          <m:r>
                            <a:rPr lang="en-US" sz="1800" i="1">
                              <a:effectLst/>
                              <a:latin typeface="Cambria Math" panose="02040503050406030204" pitchFamily="18" charset="0"/>
                              <a:ea typeface="Calibri" panose="020F0502020204030204" pitchFamily="34" charset="0"/>
                            </a:rPr>
                            <m:t>2</m:t>
                          </m:r>
                        </m:sub>
                      </m:sSub>
                      <m:r>
                        <a:rPr lang="en-US" sz="1800" i="1">
                          <a:effectLst/>
                          <a:latin typeface="Cambria Math" panose="02040503050406030204" pitchFamily="18" charset="0"/>
                          <a:ea typeface="Calibri" panose="020F0502020204030204" pitchFamily="34" charset="0"/>
                        </a:rPr>
                        <m:t>𝑎𝑔</m:t>
                      </m:r>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𝑒</m:t>
                          </m:r>
                        </m:e>
                        <m:sub>
                          <m:r>
                            <a:rPr lang="en-US" sz="1800" i="1">
                              <a:effectLst/>
                              <a:latin typeface="Cambria Math" panose="02040503050406030204" pitchFamily="18" charset="0"/>
                              <a:ea typeface="Calibri" panose="020F0502020204030204" pitchFamily="34" charset="0"/>
                            </a:rPr>
                            <m:t>𝑖</m:t>
                          </m:r>
                        </m:sub>
                      </m:sSub>
                      <m:r>
                        <a:rPr lang="en-US"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𝜖</m:t>
                          </m:r>
                        </m:e>
                        <m:sub>
                          <m:r>
                            <a:rPr lang="en-US" sz="1800" i="1">
                              <a:effectLst/>
                              <a:latin typeface="Cambria Math" panose="02040503050406030204" pitchFamily="18" charset="0"/>
                              <a:ea typeface="Calibri" panose="020F0502020204030204" pitchFamily="34" charset="0"/>
                            </a:rPr>
                            <m:t>𝑖</m:t>
                          </m:r>
                        </m:sub>
                      </m:sSub>
                    </m:oMath>
                  </m:oMathPara>
                </a14:m>
                <a:endParaRPr lang="en-US" sz="1800" dirty="0">
                  <a:effectLst/>
                  <a:latin typeface="Open Sans Light" panose="020B0306030504020204" pitchFamily="34" charset="0"/>
                  <a:ea typeface="Calibri" panose="020F0502020204030204" pitchFamily="34" charset="0"/>
                </a:endParaRPr>
              </a:p>
              <a:p>
                <a:endParaRPr lang="en-US" dirty="0"/>
              </a:p>
              <a:p>
                <a:r>
                  <a:rPr lang="en-US" dirty="0"/>
                  <a:t>Now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𝜖</m:t>
                        </m:r>
                      </m:e>
                      <m:sub>
                        <m:r>
                          <a:rPr lang="en-US" sz="2400" i="1">
                            <a:effectLst/>
                            <a:latin typeface="Cambria Math" panose="02040503050406030204" pitchFamily="18" charset="0"/>
                            <a:ea typeface="Calibri" panose="020F0502020204030204" pitchFamily="34" charset="0"/>
                          </a:rPr>
                          <m:t>𝑖</m:t>
                        </m:r>
                      </m:sub>
                    </m:sSub>
                  </m:oMath>
                </a14:m>
                <a:r>
                  <a:rPr lang="en-US" dirty="0"/>
                  <a:t> contains everything except for college major choice and age</a:t>
                </a:r>
              </a:p>
              <a:p>
                <a:endParaRPr lang="en-US" dirty="0"/>
              </a:p>
              <a:p>
                <a:r>
                  <a:rPr lang="en-US" dirty="0"/>
                  <a:t>Appendix A covers why removing things from the error term is helpful</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9037F2B-1E51-49C2-B73B-1C92CE828178}"/>
                  </a:ext>
                </a:extLst>
              </p:cNvPr>
              <p:cNvSpPr>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1305150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304B-C375-4812-AD93-57228BA8A795}"/>
              </a:ext>
            </a:extLst>
          </p:cNvPr>
          <p:cNvSpPr>
            <a:spLocks noGrp="1"/>
          </p:cNvSpPr>
          <p:nvPr>
            <p:ph type="title"/>
          </p:nvPr>
        </p:nvSpPr>
        <p:spPr/>
        <p:txBody>
          <a:bodyPr/>
          <a:lstStyle/>
          <a:p>
            <a:r>
              <a:rPr lang="en-US" dirty="0"/>
              <a:t>Fixed Effects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293FCB-BBBE-4CF8-BC47-D810B0F32E54}"/>
                  </a:ext>
                </a:extLst>
              </p:cNvPr>
              <p:cNvSpPr>
                <a:spLocks noGrp="1"/>
              </p:cNvSpPr>
              <p:nvPr>
                <p:ph idx="1"/>
              </p:nvPr>
            </p:nvSpPr>
            <p:spPr>
              <a:xfrm>
                <a:off x="965992" y="2515566"/>
                <a:ext cx="9042518" cy="2885811"/>
              </a:xfrm>
            </p:spPr>
            <p:txBody>
              <a:bodyPr>
                <a:noAutofit/>
              </a:bodyPr>
              <a:lstStyle/>
              <a:p>
                <a:pPr marL="0" indent="0">
                  <a:buNone/>
                </a:pPr>
                <a:r>
                  <a:rPr lang="en-US" dirty="0"/>
                  <a:t>Fixed effects are a type of control variable that we can include in the model, which capture a broad range of factors that influence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𝑌</m:t>
                        </m:r>
                      </m:e>
                      <m:sub>
                        <m:r>
                          <a:rPr lang="en-US" sz="2400" i="1">
                            <a:effectLst/>
                            <a:latin typeface="Cambria Math" panose="02040503050406030204" pitchFamily="18" charset="0"/>
                            <a:ea typeface="Calibri" panose="020F0502020204030204" pitchFamily="34" charset="0"/>
                          </a:rPr>
                          <m:t>𝑖</m:t>
                        </m:r>
                      </m:sub>
                    </m:sSub>
                  </m:oMath>
                </a14:m>
                <a:r>
                  <a:rPr lang="en-US" dirty="0"/>
                  <a:t> – they are a specific type of catch-all control variable. </a:t>
                </a:r>
              </a:p>
              <a:p>
                <a:pPr marL="0" indent="0">
                  <a:buNone/>
                </a:pPr>
                <a:endParaRPr lang="en-US" dirty="0"/>
              </a:p>
              <a:p>
                <a:pPr marL="0" indent="0">
                  <a:buNone/>
                </a:pPr>
                <a:r>
                  <a:rPr lang="en-US" dirty="0"/>
                  <a:t>A fixed effect is simply an indicator variable for each of the values a variable can take. </a:t>
                </a:r>
              </a:p>
            </p:txBody>
          </p:sp>
        </mc:Choice>
        <mc:Fallback xmlns="">
          <p:sp>
            <p:nvSpPr>
              <p:cNvPr id="3" name="Content Placeholder 2">
                <a:extLst>
                  <a:ext uri="{FF2B5EF4-FFF2-40B4-BE49-F238E27FC236}">
                    <a16:creationId xmlns:a16="http://schemas.microsoft.com/office/drawing/2014/main" id="{26293FCB-BBBE-4CF8-BC47-D810B0F32E54}"/>
                  </a:ext>
                </a:extLst>
              </p:cNvPr>
              <p:cNvSpPr>
                <a:spLocks noGrp="1" noRot="1" noChangeAspect="1" noMove="1" noResize="1" noEditPoints="1" noAdjustHandles="1" noChangeArrowheads="1" noChangeShapeType="1" noTextEdit="1"/>
              </p:cNvSpPr>
              <p:nvPr>
                <p:ph idx="1"/>
              </p:nvPr>
            </p:nvSpPr>
            <p:spPr>
              <a:xfrm>
                <a:off x="965992" y="2515566"/>
                <a:ext cx="9042518" cy="2885811"/>
              </a:xfrm>
              <a:blipFill>
                <a:blip r:embed="rId2"/>
                <a:stretch>
                  <a:fillRect l="-1011" t="-2960"/>
                </a:stretch>
              </a:blipFill>
            </p:spPr>
            <p:txBody>
              <a:bodyPr/>
              <a:lstStyle/>
              <a:p>
                <a:r>
                  <a:rPr lang="en-US">
                    <a:noFill/>
                  </a:rPr>
                  <a:t> </a:t>
                </a:r>
              </a:p>
            </p:txBody>
          </p:sp>
        </mc:Fallback>
      </mc:AlternateContent>
    </p:spTree>
    <p:extLst>
      <p:ext uri="{BB962C8B-B14F-4D97-AF65-F5344CB8AC3E}">
        <p14:creationId xmlns:p14="http://schemas.microsoft.com/office/powerpoint/2010/main" val="2831344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2937-31F6-4430-B61B-3565D83FAF30}"/>
              </a:ext>
            </a:extLst>
          </p:cNvPr>
          <p:cNvSpPr>
            <a:spLocks noGrp="1"/>
          </p:cNvSpPr>
          <p:nvPr>
            <p:ph type="title"/>
          </p:nvPr>
        </p:nvSpPr>
        <p:spPr/>
        <p:txBody>
          <a:bodyPr/>
          <a:lstStyle/>
          <a:p>
            <a:r>
              <a:rPr lang="en-US" dirty="0"/>
              <a:t>Fixed Effects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802A06-9519-4647-81BE-E6D6F31B6426}"/>
                  </a:ext>
                </a:extLst>
              </p:cNvPr>
              <p:cNvSpPr>
                <a:spLocks noGrp="1"/>
              </p:cNvSpPr>
              <p:nvPr>
                <p:ph idx="1"/>
              </p:nvPr>
            </p:nvSpPr>
            <p:spPr>
              <a:xfrm>
                <a:off x="680321" y="2336872"/>
                <a:ext cx="9613861" cy="4521128"/>
              </a:xfrm>
            </p:spPr>
            <p:txBody>
              <a:bodyPr>
                <a:normAutofit/>
              </a:bodyPr>
              <a:lstStyle/>
              <a:p>
                <a:r>
                  <a:rPr lang="en-US" dirty="0"/>
                  <a:t>Suppose we have data on everyone who graduated college from 2000 to 2010 in Washington State for our model</a:t>
                </a:r>
                <a:br>
                  <a:rPr lang="en-US" dirty="0"/>
                </a:br>
                <a:endParaRPr lang="en-US" dirty="0"/>
              </a:p>
              <a:p>
                <a:r>
                  <a:rPr lang="en-US" dirty="0"/>
                  <a:t>Then, including fixed effects for year of graduation: </a:t>
                </a:r>
              </a:p>
              <a:p>
                <a:endParaRPr lang="en-US" dirty="0"/>
              </a:p>
              <a:p>
                <a:pPr marL="0" marR="0" indent="0" algn="ctr">
                  <a:lnSpc>
                    <a:spcPct val="107000"/>
                  </a:lnSpc>
                  <a:spcBef>
                    <a:spcPts val="0"/>
                  </a:spcBef>
                  <a:spcAft>
                    <a:spcPts val="1200"/>
                  </a:spcAft>
                  <a:buNone/>
                </a:pP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𝑌</m:t>
                        </m:r>
                      </m:e>
                      <m:sub>
                        <m:r>
                          <a:rPr lang="en-US" sz="2400" i="1">
                            <a:effectLst/>
                            <a:latin typeface="Cambria Math" panose="02040503050406030204" pitchFamily="18" charset="0"/>
                            <a:ea typeface="Calibri" panose="020F0502020204030204" pitchFamily="34" charset="0"/>
                          </a:rPr>
                          <m:t>𝑖</m:t>
                        </m:r>
                      </m:sub>
                    </m:sSub>
                    <m:r>
                      <a:rPr lang="en-US" sz="2400" i="1">
                        <a:effectLst/>
                        <a:latin typeface="Cambria Math" panose="02040503050406030204" pitchFamily="18" charset="0"/>
                        <a:ea typeface="Calibri" panose="020F0502020204030204" pitchFamily="34" charset="0"/>
                      </a:rPr>
                      <m:t>= </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𝛽</m:t>
                        </m:r>
                      </m:e>
                      <m:sub>
                        <m:r>
                          <a:rPr lang="en-US" sz="2400" i="1">
                            <a:effectLst/>
                            <a:latin typeface="Cambria Math" panose="02040503050406030204" pitchFamily="18" charset="0"/>
                            <a:ea typeface="Calibri" panose="020F0502020204030204" pitchFamily="34" charset="0"/>
                          </a:rPr>
                          <m:t>1</m:t>
                        </m:r>
                      </m:sub>
                    </m:sSub>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𝑋</m:t>
                        </m:r>
                      </m:e>
                      <m:sub>
                        <m:r>
                          <a:rPr lang="en-US" sz="2400" i="1">
                            <a:effectLst/>
                            <a:latin typeface="Cambria Math" panose="02040503050406030204" pitchFamily="18" charset="0"/>
                            <a:ea typeface="Calibri" panose="020F0502020204030204" pitchFamily="34" charset="0"/>
                          </a:rPr>
                          <m:t>𝑖</m:t>
                        </m:r>
                      </m:sub>
                    </m:sSub>
                    <m:r>
                      <a:rPr lang="en-US" sz="2400" i="1">
                        <a:effectLst/>
                        <a:latin typeface="Cambria Math" panose="02040503050406030204" pitchFamily="18" charset="0"/>
                        <a:ea typeface="Calibri" panose="020F0502020204030204" pitchFamily="34" charset="0"/>
                      </a:rPr>
                      <m:t>+ </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𝛾</m:t>
                        </m:r>
                      </m:e>
                      <m:sub>
                        <m:r>
                          <a:rPr lang="en-US" sz="2400" i="1">
                            <a:effectLst/>
                            <a:latin typeface="Cambria Math" panose="02040503050406030204" pitchFamily="18" charset="0"/>
                            <a:ea typeface="Calibri" panose="020F0502020204030204" pitchFamily="34" charset="0"/>
                          </a:rPr>
                          <m:t>𝑖</m:t>
                        </m:r>
                      </m:sub>
                    </m:sSub>
                    <m:r>
                      <a:rPr lang="en-US" sz="2400" i="1">
                        <a:effectLst/>
                        <a:latin typeface="Cambria Math" panose="02040503050406030204" pitchFamily="18" charset="0"/>
                        <a:ea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𝜖</m:t>
                        </m:r>
                      </m:e>
                      <m:sub>
                        <m:r>
                          <a:rPr lang="en-US" sz="2400" i="1">
                            <a:effectLst/>
                            <a:latin typeface="Cambria Math" panose="02040503050406030204" pitchFamily="18" charset="0"/>
                            <a:ea typeface="Calibri" panose="020F0502020204030204" pitchFamily="34" charset="0"/>
                          </a:rPr>
                          <m:t>𝑖</m:t>
                        </m:r>
                      </m:sub>
                    </m:sSub>
                  </m:oMath>
                </a14:m>
                <a:r>
                  <a:rPr lang="en-US" sz="2400" dirty="0">
                    <a:effectLst/>
                    <a:latin typeface="Open Sans Light" panose="020B0306030504020204" pitchFamily="34" charset="0"/>
                    <a:ea typeface="Yu Mincho" panose="02020400000000000000" pitchFamily="18" charset="-128"/>
                  </a:rPr>
                  <a:t>, </a:t>
                </a:r>
                <a:r>
                  <a:rPr lang="en-US" sz="2400" dirty="0">
                    <a:effectLst/>
                    <a:ea typeface="Calibri" panose="020F0502020204030204" pitchFamily="34" charset="0"/>
                  </a:rPr>
                  <a:t>where</a:t>
                </a:r>
                <a:br>
                  <a:rPr lang="en-US" sz="2400" dirty="0">
                    <a:effectLst/>
                    <a:latin typeface="Open Sans Light" panose="020B0306030504020204" pitchFamily="34" charset="0"/>
                    <a:ea typeface="Calibri" panose="020F0502020204030204" pitchFamily="34" charset="0"/>
                  </a:rPr>
                </a:br>
                <a:br>
                  <a:rPr lang="en-US" sz="2400" dirty="0">
                    <a:effectLst/>
                    <a:latin typeface="Cambria Math" panose="02040503050406030204" pitchFamily="18" charset="0"/>
                    <a:ea typeface="Calibri" panose="020F0502020204030204" pitchFamily="34" charset="0"/>
                  </a:rPr>
                </a:b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𝛾</m:t>
                          </m:r>
                        </m:e>
                        <m:sub>
                          <m:r>
                            <a:rPr lang="en-US" sz="2400" i="1">
                              <a:effectLst/>
                              <a:latin typeface="Cambria Math" panose="02040503050406030204" pitchFamily="18" charset="0"/>
                              <a:ea typeface="Calibri" panose="020F0502020204030204" pitchFamily="34" charset="0"/>
                            </a:rPr>
                            <m:t>𝑖</m:t>
                          </m:r>
                        </m:sub>
                      </m:sSub>
                      <m:r>
                        <a:rPr lang="en-US" sz="2400" i="1">
                          <a:effectLst/>
                          <a:latin typeface="Cambria Math" panose="02040503050406030204" pitchFamily="18" charset="0"/>
                          <a:ea typeface="Yu Mincho" panose="02020400000000000000" pitchFamily="18" charset="-128"/>
                        </a:rPr>
                        <m:t>=</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2000</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2001</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2002</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2003</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2004</m:t>
                              </m:r>
                            </m:sub>
                          </m:sSub>
                        </m:e>
                      </m:d>
                      <m:r>
                        <a:rPr lang="en-US" sz="2400" i="1">
                          <a:effectLst/>
                          <a:latin typeface="Cambria Math" panose="02040503050406030204" pitchFamily="18" charset="0"/>
                          <a:ea typeface="Calibri" panose="020F0502020204030204" pitchFamily="34" charset="0"/>
                        </a:rPr>
                        <m:t>+</m:t>
                      </m:r>
                    </m:oMath>
                    <m:oMath xmlns:m="http://schemas.openxmlformats.org/officeDocument/2006/math">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2005</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2006</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2007</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2008</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2009</m:t>
                              </m:r>
                            </m:sub>
                          </m:sSub>
                        </m:e>
                      </m:d>
                      <m:r>
                        <a:rPr lang="en-US" sz="2400" i="1">
                          <a:effectLst/>
                          <a:latin typeface="Cambria Math" panose="02040503050406030204" pitchFamily="18" charset="0"/>
                          <a:ea typeface="Calibri" panose="020F0502020204030204" pitchFamily="34" charset="0"/>
                        </a:rPr>
                        <m:t>+ </m:t>
                      </m:r>
                      <m:r>
                        <a:rPr lang="en-US" sz="2400" i="1">
                          <a:effectLst/>
                          <a:latin typeface="Cambria Math" panose="02040503050406030204" pitchFamily="18" charset="0"/>
                          <a:ea typeface="Yu Mincho" panose="02020400000000000000" pitchFamily="18" charset="-128"/>
                        </a:rPr>
                        <m:t>𝕀</m:t>
                      </m:r>
                      <m:d>
                        <m:dPr>
                          <m:ctrlPr>
                            <a:rPr lang="en-US" sz="2400" i="1">
                              <a:effectLst/>
                              <a:latin typeface="Cambria Math" panose="02040503050406030204" pitchFamily="18" charset="0"/>
                              <a:ea typeface="Yu Mincho" panose="02020400000000000000" pitchFamily="18" charset="-128"/>
                            </a:rPr>
                          </m:ctrlPr>
                        </m:dPr>
                        <m:e>
                          <m:sSub>
                            <m:sSubPr>
                              <m:ctrlPr>
                                <a:rPr lang="en-US" sz="2400" i="1">
                                  <a:effectLst/>
                                  <a:latin typeface="Cambria Math" panose="02040503050406030204" pitchFamily="18" charset="0"/>
                                  <a:ea typeface="Calibri" panose="020F0502020204030204" pitchFamily="34" charset="0"/>
                                </a:rPr>
                              </m:ctrlPr>
                            </m:sSubPr>
                            <m:e>
                              <m:r>
                                <a:rPr lang="en-US" sz="2400" i="1">
                                  <a:effectLst/>
                                  <a:latin typeface="Cambria Math" panose="02040503050406030204" pitchFamily="18" charset="0"/>
                                  <a:ea typeface="Calibri" panose="020F0502020204030204" pitchFamily="34" charset="0"/>
                                </a:rPr>
                                <m:t>𝐴</m:t>
                              </m:r>
                            </m:e>
                            <m:sub>
                              <m:r>
                                <a:rPr lang="en-US" sz="2400" i="1">
                                  <a:effectLst/>
                                  <a:latin typeface="Cambria Math" panose="02040503050406030204" pitchFamily="18" charset="0"/>
                                  <a:ea typeface="Calibri" panose="020F0502020204030204" pitchFamily="34" charset="0"/>
                                </a:rPr>
                                <m:t>2010</m:t>
                              </m:r>
                            </m:sub>
                          </m:sSub>
                        </m:e>
                      </m:d>
                    </m:oMath>
                  </m:oMathPara>
                </a14:m>
                <a:endParaRPr lang="en-US" sz="2400" dirty="0">
                  <a:effectLst/>
                  <a:latin typeface="Open Sans Light" panose="020B0306030504020204" pitchFamily="34" charset="0"/>
                  <a:ea typeface="Calibri" panose="020F0502020204030204" pitchFamily="34" charset="0"/>
                </a:endParaRPr>
              </a:p>
              <a:p>
                <a:endParaRPr lang="en-US" dirty="0"/>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3B802A06-9519-4647-81BE-E6D6F31B6426}"/>
                  </a:ext>
                </a:extLst>
              </p:cNvPr>
              <p:cNvSpPr>
                <a:spLocks noGrp="1" noRot="1" noChangeAspect="1" noMove="1" noResize="1" noEditPoints="1" noAdjustHandles="1" noChangeArrowheads="1" noChangeShapeType="1" noTextEdit="1"/>
              </p:cNvSpPr>
              <p:nvPr>
                <p:ph idx="1"/>
              </p:nvPr>
            </p:nvSpPr>
            <p:spPr>
              <a:xfrm>
                <a:off x="680321" y="2336872"/>
                <a:ext cx="9613861" cy="4521128"/>
              </a:xfrm>
              <a:blipFill>
                <a:blip r:embed="rId2"/>
                <a:stretch>
                  <a:fillRect l="-888" t="-1887"/>
                </a:stretch>
              </a:blipFill>
            </p:spPr>
            <p:txBody>
              <a:bodyPr/>
              <a:lstStyle/>
              <a:p>
                <a:r>
                  <a:rPr lang="en-US">
                    <a:noFill/>
                  </a:rPr>
                  <a:t> </a:t>
                </a:r>
              </a:p>
            </p:txBody>
          </p:sp>
        </mc:Fallback>
      </mc:AlternateContent>
    </p:spTree>
    <p:extLst>
      <p:ext uri="{BB962C8B-B14F-4D97-AF65-F5344CB8AC3E}">
        <p14:creationId xmlns:p14="http://schemas.microsoft.com/office/powerpoint/2010/main" val="1612709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D007-EC5F-4C28-8D3A-042D3D04905E}"/>
              </a:ext>
            </a:extLst>
          </p:cNvPr>
          <p:cNvSpPr>
            <a:spLocks noGrp="1"/>
          </p:cNvSpPr>
          <p:nvPr>
            <p:ph type="title"/>
          </p:nvPr>
        </p:nvSpPr>
        <p:spPr/>
        <p:txBody>
          <a:bodyPr/>
          <a:lstStyle/>
          <a:p>
            <a:r>
              <a:rPr lang="en-US" dirty="0"/>
              <a:t>Fixed Effects Example</a:t>
            </a:r>
          </a:p>
        </p:txBody>
      </p:sp>
      <p:sp>
        <p:nvSpPr>
          <p:cNvPr id="3" name="Content Placeholder 2">
            <a:extLst>
              <a:ext uri="{FF2B5EF4-FFF2-40B4-BE49-F238E27FC236}">
                <a16:creationId xmlns:a16="http://schemas.microsoft.com/office/drawing/2014/main" id="{DE96798E-6D00-4A5F-9D8B-C6789B525FEF}"/>
              </a:ext>
            </a:extLst>
          </p:cNvPr>
          <p:cNvSpPr>
            <a:spLocks noGrp="1"/>
          </p:cNvSpPr>
          <p:nvPr>
            <p:ph idx="1"/>
          </p:nvPr>
        </p:nvSpPr>
        <p:spPr/>
        <p:txBody>
          <a:bodyPr/>
          <a:lstStyle/>
          <a:p>
            <a:pPr marL="0" indent="0">
              <a:buNone/>
            </a:pPr>
            <a:r>
              <a:rPr lang="en-US" b="1" dirty="0"/>
              <a:t>What does this remove from the error? </a:t>
            </a:r>
          </a:p>
          <a:p>
            <a:r>
              <a:rPr lang="en-US" dirty="0"/>
              <a:t>Everything </a:t>
            </a:r>
            <a:r>
              <a:rPr lang="en-US" i="1" dirty="0"/>
              <a:t>common to all people that graduated college in a specific year</a:t>
            </a:r>
          </a:p>
          <a:p>
            <a:endParaRPr lang="en-US" i="1" dirty="0"/>
          </a:p>
          <a:p>
            <a:r>
              <a:rPr lang="en-US" dirty="0"/>
              <a:t>This includes a huge range of factors: </a:t>
            </a:r>
          </a:p>
          <a:p>
            <a:pPr lvl="1"/>
            <a:r>
              <a:rPr lang="en-US" dirty="0"/>
              <a:t>Prevailing labor market conditions in the year they graduated </a:t>
            </a:r>
          </a:p>
          <a:p>
            <a:pPr lvl="1"/>
            <a:r>
              <a:rPr lang="en-US" dirty="0"/>
              <a:t>Inflation in the year they graduated</a:t>
            </a:r>
          </a:p>
          <a:p>
            <a:pPr lvl="1"/>
            <a:r>
              <a:rPr lang="en-US" dirty="0"/>
              <a:t>Many specific things like: </a:t>
            </a:r>
          </a:p>
          <a:p>
            <a:pPr lvl="2"/>
            <a:r>
              <a:rPr lang="en-US" dirty="0"/>
              <a:t>Number of nursing job openings in WA in the year they graduated </a:t>
            </a:r>
          </a:p>
          <a:p>
            <a:pPr lvl="2"/>
            <a:r>
              <a:rPr lang="en-US" dirty="0"/>
              <a:t>Average price of gasoline in WA in the year they graduated </a:t>
            </a:r>
          </a:p>
          <a:p>
            <a:pPr lvl="1"/>
            <a:endParaRPr lang="en-US" dirty="0"/>
          </a:p>
          <a:p>
            <a:pPr lvl="1"/>
            <a:endParaRPr lang="en-US" dirty="0"/>
          </a:p>
        </p:txBody>
      </p:sp>
    </p:spTree>
    <p:extLst>
      <p:ext uri="{BB962C8B-B14F-4D97-AF65-F5344CB8AC3E}">
        <p14:creationId xmlns:p14="http://schemas.microsoft.com/office/powerpoint/2010/main" val="496030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8FE9-320F-46E4-A8C8-E9A048E48145}"/>
              </a:ext>
            </a:extLst>
          </p:cNvPr>
          <p:cNvSpPr>
            <a:spLocks noGrp="1"/>
          </p:cNvSpPr>
          <p:nvPr>
            <p:ph type="title"/>
          </p:nvPr>
        </p:nvSpPr>
        <p:spPr/>
        <p:txBody>
          <a:bodyPr/>
          <a:lstStyle/>
          <a:p>
            <a:r>
              <a:rPr lang="en-US" dirty="0"/>
              <a:t>MWBA Study Fixed Effects  </a:t>
            </a:r>
          </a:p>
        </p:txBody>
      </p:sp>
      <p:sp>
        <p:nvSpPr>
          <p:cNvPr id="3" name="Content Placeholder 2">
            <a:extLst>
              <a:ext uri="{FF2B5EF4-FFF2-40B4-BE49-F238E27FC236}">
                <a16:creationId xmlns:a16="http://schemas.microsoft.com/office/drawing/2014/main" id="{E897476F-B04E-4D90-A5D1-F8DC8B5BC40D}"/>
              </a:ext>
            </a:extLst>
          </p:cNvPr>
          <p:cNvSpPr>
            <a:spLocks noGrp="1"/>
          </p:cNvSpPr>
          <p:nvPr>
            <p:ph idx="1"/>
          </p:nvPr>
        </p:nvSpPr>
        <p:spPr/>
        <p:txBody>
          <a:bodyPr>
            <a:normAutofit fontScale="92500" lnSpcReduction="20000"/>
          </a:bodyPr>
          <a:lstStyle/>
          <a:p>
            <a:r>
              <a:rPr lang="en-US" dirty="0"/>
              <a:t>Examples in our context: </a:t>
            </a:r>
          </a:p>
          <a:p>
            <a:pPr lvl="1"/>
            <a:r>
              <a:rPr lang="en-US" dirty="0">
                <a:solidFill>
                  <a:srgbClr val="FF0000"/>
                </a:solidFill>
              </a:rPr>
              <a:t>The min and max WBA in the week that a benefit year begins </a:t>
            </a:r>
          </a:p>
          <a:p>
            <a:pPr lvl="1"/>
            <a:r>
              <a:rPr lang="en-US" dirty="0"/>
              <a:t>Work search requirements being reinstated on July 4, 2021 </a:t>
            </a:r>
          </a:p>
          <a:p>
            <a:pPr lvl="1"/>
            <a:r>
              <a:rPr lang="en-US" dirty="0"/>
              <a:t>Covid business restrictions ending on June 30, 2021</a:t>
            </a:r>
          </a:p>
          <a:p>
            <a:pPr lvl="1"/>
            <a:r>
              <a:rPr lang="en-US" dirty="0"/>
              <a:t>Covid-19 disrupting labor markets </a:t>
            </a:r>
          </a:p>
          <a:p>
            <a:pPr lvl="1"/>
            <a:r>
              <a:rPr lang="en-US" dirty="0"/>
              <a:t>Inflation </a:t>
            </a:r>
          </a:p>
          <a:p>
            <a:endParaRPr lang="en-US" dirty="0"/>
          </a:p>
          <a:p>
            <a:r>
              <a:rPr lang="en-US" dirty="0"/>
              <a:t> </a:t>
            </a:r>
            <a:r>
              <a:rPr lang="en-US" dirty="0">
                <a:solidFill>
                  <a:srgbClr val="FF0000"/>
                </a:solidFill>
              </a:rPr>
              <a:t>Red Font</a:t>
            </a:r>
            <a:r>
              <a:rPr lang="en-US" dirty="0"/>
              <a:t>: ensures that the Conditional Independence Assumption holds (Appendix A)</a:t>
            </a:r>
          </a:p>
          <a:p>
            <a:endParaRPr lang="en-US" dirty="0"/>
          </a:p>
          <a:p>
            <a:r>
              <a:rPr lang="en-US" dirty="0"/>
              <a:t> Black Font: also nicely captured</a:t>
            </a:r>
          </a:p>
        </p:txBody>
      </p:sp>
    </p:spTree>
    <p:extLst>
      <p:ext uri="{BB962C8B-B14F-4D97-AF65-F5344CB8AC3E}">
        <p14:creationId xmlns:p14="http://schemas.microsoft.com/office/powerpoint/2010/main" val="1088818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680322" y="2856999"/>
            <a:ext cx="8144134" cy="923891"/>
          </a:xfrm>
        </p:spPr>
        <p:txBody>
          <a:bodyPr anchor="b">
            <a:noAutofit/>
          </a:bodyPr>
          <a:lstStyle/>
          <a:p>
            <a:pPr algn="l"/>
            <a:r>
              <a:rPr lang="en-US" sz="3400" dirty="0">
                <a:latin typeface="+mj-lt"/>
              </a:rPr>
              <a:t>Overpayment Waivers</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a:xfrm>
            <a:off x="680322" y="4394039"/>
            <a:ext cx="8144134" cy="1930561"/>
          </a:xfrm>
        </p:spPr>
        <p:txBody>
          <a:bodyPr>
            <a:normAutofit/>
          </a:bodyPr>
          <a:lstStyle/>
          <a:p>
            <a:r>
              <a:rPr lang="en-US" sz="2000" dirty="0">
                <a:solidFill>
                  <a:schemeClr val="accent2"/>
                </a:solidFill>
              </a:rPr>
              <a:t>JR Richards, Unemployment Insurance Customer Support Director, ESD</a:t>
            </a:r>
          </a:p>
          <a:p>
            <a:r>
              <a:rPr lang="en-US" sz="2000" dirty="0">
                <a:solidFill>
                  <a:schemeClr val="accent2"/>
                </a:solidFill>
              </a:rPr>
              <a:t>Scott Michael, Legal Services Manager, ESD</a:t>
            </a:r>
          </a:p>
          <a:p>
            <a:r>
              <a:rPr lang="en-US" sz="2000" dirty="0">
                <a:solidFill>
                  <a:schemeClr val="accent2"/>
                </a:solidFill>
              </a:rPr>
              <a:t>Mariana Hernandez, Lead UI Policy Analyst, ESD</a:t>
            </a:r>
          </a:p>
          <a:p>
            <a:r>
              <a:rPr lang="en-US" sz="2000" dirty="0">
                <a:solidFill>
                  <a:schemeClr val="accent2"/>
                </a:solidFill>
              </a:rPr>
              <a:t>Drew Cassidy, UI Policy Analyst, ESD</a:t>
            </a:r>
          </a:p>
          <a:p>
            <a:endParaRPr lang="en-US" dirty="0"/>
          </a:p>
        </p:txBody>
      </p:sp>
    </p:spTree>
    <p:extLst>
      <p:ext uri="{BB962C8B-B14F-4D97-AF65-F5344CB8AC3E}">
        <p14:creationId xmlns:p14="http://schemas.microsoft.com/office/powerpoint/2010/main" val="4016977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p:txBody>
          <a:bodyPr>
            <a:normAutofit lnSpcReduction="10000"/>
          </a:bodyPr>
          <a:lstStyle/>
          <a:p>
            <a:pPr marL="0" indent="0" algn="ctr">
              <a:buNone/>
            </a:pPr>
            <a:r>
              <a:rPr lang="en-US" sz="3200" u="sng"/>
              <a:t>Which overpayments are we talking about</a:t>
            </a:r>
          </a:p>
          <a:p>
            <a:r>
              <a:rPr lang="en-US" sz="2800"/>
              <a:t>Regular state overpayments</a:t>
            </a:r>
          </a:p>
          <a:p>
            <a:r>
              <a:rPr lang="en-US" sz="2800"/>
              <a:t>Federally funded overpayments:</a:t>
            </a:r>
          </a:p>
          <a:p>
            <a:pPr lvl="1"/>
            <a:r>
              <a:rPr lang="en-US" sz="2400"/>
              <a:t>Pandemic Unemployment Assistance (PUA)</a:t>
            </a:r>
          </a:p>
          <a:p>
            <a:pPr lvl="1"/>
            <a:r>
              <a:rPr lang="en-US" sz="2400"/>
              <a:t>Pandemic Emergency Unemployment Compensation (PEUC)</a:t>
            </a:r>
          </a:p>
          <a:p>
            <a:pPr lvl="1"/>
            <a:r>
              <a:rPr lang="en-US" sz="2400"/>
              <a:t>Federally-funded waiting week (WW) benefits</a:t>
            </a:r>
          </a:p>
          <a:p>
            <a:pPr lvl="1"/>
            <a:r>
              <a:rPr lang="en-US" sz="2400"/>
              <a:t>Federal Pandemic Unemployment Compensation (FPUC)</a:t>
            </a:r>
          </a:p>
          <a:p>
            <a:pPr lvl="1"/>
            <a:r>
              <a:rPr lang="en-US" sz="2400"/>
              <a:t>Lost Wages Assistance (LWA)</a:t>
            </a:r>
          </a:p>
          <a:p>
            <a:pPr lvl="1"/>
            <a:r>
              <a:rPr lang="en-US" sz="2400"/>
              <a:t>Mixed Earner Unemployment Compensation (MEUC)</a:t>
            </a:r>
          </a:p>
        </p:txBody>
      </p:sp>
    </p:spTree>
    <p:extLst>
      <p:ext uri="{BB962C8B-B14F-4D97-AF65-F5344CB8AC3E}">
        <p14:creationId xmlns:p14="http://schemas.microsoft.com/office/powerpoint/2010/main" val="3791567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p:txBody>
          <a:bodyPr>
            <a:normAutofit lnSpcReduction="10000"/>
          </a:bodyPr>
          <a:lstStyle/>
          <a:p>
            <a:pPr marL="0" indent="0" algn="ctr">
              <a:buNone/>
            </a:pPr>
            <a:r>
              <a:rPr lang="en-US" sz="3200" u="sng"/>
              <a:t>Which overpayments are we talking about</a:t>
            </a:r>
          </a:p>
          <a:p>
            <a:r>
              <a:rPr lang="en-US" sz="2800"/>
              <a:t>Benefits overpaid for the following weeks:</a:t>
            </a:r>
          </a:p>
          <a:p>
            <a:pPr lvl="1"/>
            <a:r>
              <a:rPr lang="en-US" sz="2600"/>
              <a:t>Starting with the week ending March 7, 2020</a:t>
            </a:r>
          </a:p>
          <a:p>
            <a:pPr lvl="2"/>
            <a:r>
              <a:rPr lang="en-US" sz="2200"/>
              <a:t>The first full week after Gov. Inslee’s emergency declaration on Feb. 29, 2020</a:t>
            </a:r>
          </a:p>
          <a:p>
            <a:pPr lvl="1"/>
            <a:r>
              <a:rPr lang="en-US" sz="2600"/>
              <a:t>Ending with the week ending September 4, 2021</a:t>
            </a:r>
          </a:p>
          <a:p>
            <a:pPr lvl="2"/>
            <a:r>
              <a:rPr lang="en-US" sz="2200"/>
              <a:t>The last full week of federal benefits under CARES Act, Continued Assistance Act, American Rescue Plan Act</a:t>
            </a:r>
          </a:p>
          <a:p>
            <a:pPr lvl="1"/>
            <a:r>
              <a:rPr lang="en-US" sz="2400"/>
              <a:t>Call this the “pandemic period”</a:t>
            </a:r>
          </a:p>
        </p:txBody>
      </p:sp>
    </p:spTree>
    <p:extLst>
      <p:ext uri="{BB962C8B-B14F-4D97-AF65-F5344CB8AC3E}">
        <p14:creationId xmlns:p14="http://schemas.microsoft.com/office/powerpoint/2010/main" val="2203766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p:txBody>
          <a:bodyPr>
            <a:normAutofit fontScale="92500" lnSpcReduction="10000"/>
          </a:bodyPr>
          <a:lstStyle/>
          <a:p>
            <a:pPr marL="0" indent="0" algn="ctr">
              <a:buNone/>
            </a:pPr>
            <a:r>
              <a:rPr lang="en-US" sz="3200" u="sng"/>
              <a:t>Baseline rules for individualized waivers</a:t>
            </a:r>
          </a:p>
          <a:p>
            <a:r>
              <a:rPr lang="en-US" sz="2800"/>
              <a:t>Waiver </a:t>
            </a:r>
            <a:r>
              <a:rPr lang="en-US" sz="2800" i="1"/>
              <a:t>cannot</a:t>
            </a:r>
            <a:r>
              <a:rPr lang="en-US" sz="2800"/>
              <a:t> be granted if:</a:t>
            </a:r>
          </a:p>
          <a:p>
            <a:pPr lvl="1"/>
            <a:r>
              <a:rPr lang="en-US" sz="2400"/>
              <a:t>Claimant engaged in fraud, misrepresentation or nondisclosure (RCW 50.20.070(4), 50.20.190(2))</a:t>
            </a:r>
          </a:p>
          <a:p>
            <a:pPr lvl="1"/>
            <a:r>
              <a:rPr lang="en-US" sz="2400"/>
              <a:t>Claimant was discharged due to misconduct (RCW 50.20.066(5))</a:t>
            </a:r>
          </a:p>
          <a:p>
            <a:pPr lvl="1"/>
            <a:r>
              <a:rPr lang="en-US" sz="2400"/>
              <a:t>Claimant was paid conditionally while an issue was investigated (WAC 192-220-017(3)(c))</a:t>
            </a:r>
          </a:p>
          <a:p>
            <a:r>
              <a:rPr lang="en-US" sz="2800"/>
              <a:t>Waiver </a:t>
            </a:r>
            <a:r>
              <a:rPr lang="en-US" sz="2800" i="1"/>
              <a:t>can </a:t>
            </a:r>
            <a:r>
              <a:rPr lang="en-US" sz="2800"/>
              <a:t>be granted if:</a:t>
            </a:r>
          </a:p>
          <a:p>
            <a:pPr lvl="1"/>
            <a:r>
              <a:rPr lang="en-US" sz="2400"/>
              <a:t>Claimant is not “at fault” and collection of the overpayment is contrary to “equity and good conscience.”  (RCW 50.20.190(2))</a:t>
            </a:r>
          </a:p>
          <a:p>
            <a:pPr marL="0" indent="0">
              <a:buNone/>
            </a:pPr>
            <a:endParaRPr lang="en-US" sz="2800"/>
          </a:p>
          <a:p>
            <a:pPr lvl="2"/>
            <a:endParaRPr lang="en-US" sz="2200"/>
          </a:p>
          <a:p>
            <a:endParaRPr lang="en-US" sz="2800"/>
          </a:p>
          <a:p>
            <a:endParaRPr lang="en-US"/>
          </a:p>
          <a:p>
            <a:endParaRPr lang="en-US" sz="2000"/>
          </a:p>
          <a:p>
            <a:endParaRPr lang="en-US" sz="2000"/>
          </a:p>
          <a:p>
            <a:endParaRPr lang="en-US" sz="2000"/>
          </a:p>
        </p:txBody>
      </p:sp>
    </p:spTree>
    <p:extLst>
      <p:ext uri="{BB962C8B-B14F-4D97-AF65-F5344CB8AC3E}">
        <p14:creationId xmlns:p14="http://schemas.microsoft.com/office/powerpoint/2010/main" val="2446723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Agenda</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952169" y="1927496"/>
            <a:ext cx="9613861" cy="4557367"/>
          </a:xfrm>
        </p:spPr>
        <p:txBody>
          <a:bodyPr>
            <a:normAutofit/>
          </a:bodyPr>
          <a:lstStyle/>
          <a:p>
            <a:pPr marL="0" indent="0">
              <a:buNone/>
            </a:pPr>
            <a:endParaRPr lang="en-US" dirty="0"/>
          </a:p>
          <a:p>
            <a:pPr marL="571500" indent="-571500">
              <a:buFont typeface="+mj-lt"/>
              <a:buAutoNum type="romanUcPeriod"/>
            </a:pPr>
            <a:r>
              <a:rPr lang="en-US" sz="2800" dirty="0"/>
              <a:t>UIAC Charter</a:t>
            </a:r>
          </a:p>
          <a:p>
            <a:pPr marL="571500" indent="-571500">
              <a:buFont typeface="+mj-lt"/>
              <a:buAutoNum type="romanUcPeriod"/>
            </a:pPr>
            <a:r>
              <a:rPr lang="en-US" sz="2800" dirty="0"/>
              <a:t>Agency Request Legislation </a:t>
            </a:r>
          </a:p>
          <a:p>
            <a:pPr marL="571500" indent="-571500">
              <a:buFont typeface="+mj-lt"/>
              <a:buAutoNum type="romanUcPeriod"/>
            </a:pPr>
            <a:r>
              <a:rPr lang="en-US" sz="2800" dirty="0"/>
              <a:t>Minimum Weekly Benefit Amount Report </a:t>
            </a:r>
          </a:p>
          <a:p>
            <a:pPr marL="571500" indent="-571500">
              <a:buFont typeface="+mj-lt"/>
              <a:buAutoNum type="romanUcPeriod"/>
            </a:pPr>
            <a:r>
              <a:rPr lang="en-US" sz="2800" dirty="0"/>
              <a:t>UI Overpayment Project</a:t>
            </a:r>
          </a:p>
          <a:p>
            <a:pPr marL="571500" indent="-571500">
              <a:buFont typeface="+mj-lt"/>
              <a:buAutoNum type="romanUcPeriod"/>
            </a:pPr>
            <a:r>
              <a:rPr lang="en-US" sz="2800" dirty="0"/>
              <a:t>October Meeting Topics</a:t>
            </a:r>
            <a:endParaRPr lang="en-US" sz="1000" dirty="0"/>
          </a:p>
          <a:p>
            <a:pPr marL="0" indent="0">
              <a:buNone/>
            </a:pPr>
            <a:endParaRPr lang="en-US" sz="1000" dirty="0"/>
          </a:p>
          <a:p>
            <a:pPr marL="0" indent="0">
              <a:buNone/>
            </a:pPr>
            <a:endParaRPr lang="en-US" sz="1000" dirty="0"/>
          </a:p>
          <a:p>
            <a:pPr marL="0" indent="0">
              <a:buNone/>
            </a:pPr>
            <a:endParaRPr lang="en-US" dirty="0"/>
          </a:p>
          <a:p>
            <a:pPr marL="0" indent="0">
              <a:buNone/>
            </a:pPr>
            <a:endParaRPr lang="en-US" sz="10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42056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a:xfrm>
            <a:off x="680321" y="2336873"/>
            <a:ext cx="9613861" cy="1343876"/>
          </a:xfrm>
        </p:spPr>
        <p:txBody>
          <a:bodyPr>
            <a:normAutofit/>
          </a:bodyPr>
          <a:lstStyle/>
          <a:p>
            <a:pPr marL="0" indent="0" algn="ctr">
              <a:buNone/>
            </a:pPr>
            <a:r>
              <a:rPr lang="en-US" sz="3200" u="sng"/>
              <a:t>Policy changes for individualized waivers</a:t>
            </a:r>
          </a:p>
          <a:p>
            <a:r>
              <a:rPr lang="en-US"/>
              <a:t>As matter of policy, expanding what “other personal factors” the Department will look at when assessing whether claimant is “at fault”</a:t>
            </a:r>
            <a:endParaRPr lang="en-US" sz="1600"/>
          </a:p>
          <a:p>
            <a:pPr marL="0" indent="0">
              <a:buNone/>
            </a:pPr>
            <a:endParaRPr lang="en-US" sz="2800"/>
          </a:p>
          <a:p>
            <a:pPr lvl="2"/>
            <a:endParaRPr lang="en-US" sz="2200"/>
          </a:p>
          <a:p>
            <a:endParaRPr lang="en-US" sz="2800"/>
          </a:p>
          <a:p>
            <a:endParaRPr lang="en-US"/>
          </a:p>
          <a:p>
            <a:endParaRPr lang="en-US" sz="2000"/>
          </a:p>
          <a:p>
            <a:endParaRPr lang="en-US" sz="2000"/>
          </a:p>
          <a:p>
            <a:endParaRPr lang="en-US" sz="2000"/>
          </a:p>
        </p:txBody>
      </p:sp>
      <p:sp>
        <p:nvSpPr>
          <p:cNvPr id="5" name="TextBox 4">
            <a:extLst>
              <a:ext uri="{FF2B5EF4-FFF2-40B4-BE49-F238E27FC236}">
                <a16:creationId xmlns:a16="http://schemas.microsoft.com/office/drawing/2014/main" id="{B294CA80-6F46-4BD5-AF9A-34F1E650E3C4}"/>
              </a:ext>
            </a:extLst>
          </p:cNvPr>
          <p:cNvSpPr txBox="1"/>
          <p:nvPr/>
        </p:nvSpPr>
        <p:spPr>
          <a:xfrm>
            <a:off x="680321" y="3784922"/>
            <a:ext cx="4840803" cy="3170099"/>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accent2"/>
                </a:solidFill>
              </a:rPr>
              <a:t>Limited English proficiency</a:t>
            </a:r>
          </a:p>
          <a:p>
            <a:pPr marL="285750" indent="-285750">
              <a:buFont typeface="Arial" panose="020B0604020202020204" pitchFamily="34" charset="0"/>
              <a:buChar char="•"/>
            </a:pPr>
            <a:r>
              <a:rPr lang="en-US" sz="2000">
                <a:solidFill>
                  <a:schemeClr val="accent2"/>
                </a:solidFill>
              </a:rPr>
              <a:t>Physical and mental health disabilities</a:t>
            </a:r>
          </a:p>
          <a:p>
            <a:pPr marL="285750" indent="-285750">
              <a:buFont typeface="Arial" panose="020B0604020202020204" pitchFamily="34" charset="0"/>
              <a:buChar char="•"/>
            </a:pPr>
            <a:r>
              <a:rPr lang="en-US" sz="2000">
                <a:solidFill>
                  <a:schemeClr val="accent2"/>
                </a:solidFill>
              </a:rPr>
              <a:t>Experiencing homelessness</a:t>
            </a:r>
          </a:p>
          <a:p>
            <a:pPr marL="285750" indent="-285750">
              <a:buFont typeface="Arial" panose="020B0604020202020204" pitchFamily="34" charset="0"/>
              <a:buChar char="•"/>
            </a:pPr>
            <a:r>
              <a:rPr lang="en-US" sz="2000">
                <a:solidFill>
                  <a:schemeClr val="accent2"/>
                </a:solidFill>
              </a:rPr>
              <a:t>Confusing/conflicting information from the Department</a:t>
            </a:r>
          </a:p>
          <a:p>
            <a:pPr marL="285750" indent="-285750">
              <a:buFont typeface="Arial" panose="020B0604020202020204" pitchFamily="34" charset="0"/>
              <a:buChar char="•"/>
            </a:pPr>
            <a:r>
              <a:rPr lang="en-US" sz="2000">
                <a:solidFill>
                  <a:schemeClr val="accent2"/>
                </a:solidFill>
              </a:rPr>
              <a:t>Confusing/conflicting information from the claimant’s employer</a:t>
            </a:r>
          </a:p>
          <a:p>
            <a:pPr marL="285750" indent="-285750">
              <a:buFont typeface="Arial" panose="020B0604020202020204" pitchFamily="34" charset="0"/>
              <a:buChar char="•"/>
            </a:pPr>
            <a:r>
              <a:rPr lang="en-US" sz="2000">
                <a:solidFill>
                  <a:schemeClr val="accent2"/>
                </a:solidFill>
              </a:rPr>
              <a:t>Living with or escaping threats to physical safety, e.g. domestic violence</a:t>
            </a:r>
          </a:p>
          <a:p>
            <a:pPr marL="285750" indent="-285750">
              <a:buFont typeface="Arial" panose="020B0604020202020204" pitchFamily="34" charset="0"/>
              <a:buChar char="•"/>
            </a:pPr>
            <a:endParaRPr lang="en-US" sz="2000">
              <a:solidFill>
                <a:schemeClr val="accent2"/>
              </a:solidFill>
            </a:endParaRPr>
          </a:p>
        </p:txBody>
      </p:sp>
      <p:sp>
        <p:nvSpPr>
          <p:cNvPr id="6" name="TextBox 5">
            <a:extLst>
              <a:ext uri="{FF2B5EF4-FFF2-40B4-BE49-F238E27FC236}">
                <a16:creationId xmlns:a16="http://schemas.microsoft.com/office/drawing/2014/main" id="{68F89D32-860B-4906-9E32-B6873B99D483}"/>
              </a:ext>
            </a:extLst>
          </p:cNvPr>
          <p:cNvSpPr txBox="1"/>
          <p:nvPr/>
        </p:nvSpPr>
        <p:spPr>
          <a:xfrm>
            <a:off x="5453379" y="3784921"/>
            <a:ext cx="4840803" cy="2246769"/>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accent2"/>
                </a:solidFill>
              </a:rPr>
              <a:t>Level of education</a:t>
            </a:r>
          </a:p>
          <a:p>
            <a:pPr marL="285750" indent="-285750">
              <a:buFont typeface="Arial" panose="020B0604020202020204" pitchFamily="34" charset="0"/>
              <a:buChar char="•"/>
            </a:pPr>
            <a:r>
              <a:rPr lang="en-US" sz="2000">
                <a:solidFill>
                  <a:schemeClr val="accent2"/>
                </a:solidFill>
              </a:rPr>
              <a:t>Lack of digital literacy or reliable access to digital tools</a:t>
            </a:r>
          </a:p>
          <a:p>
            <a:pPr marL="285750" indent="-285750">
              <a:buFont typeface="Arial" panose="020B0604020202020204" pitchFamily="34" charset="0"/>
              <a:buChar char="•"/>
            </a:pPr>
            <a:r>
              <a:rPr lang="en-US" sz="2000">
                <a:solidFill>
                  <a:schemeClr val="accent2"/>
                </a:solidFill>
              </a:rPr>
              <a:t>Medical or health emergencies</a:t>
            </a:r>
          </a:p>
          <a:p>
            <a:pPr marL="285750" indent="-285750">
              <a:buFont typeface="Arial" panose="020B0604020202020204" pitchFamily="34" charset="0"/>
              <a:buChar char="•"/>
            </a:pPr>
            <a:r>
              <a:rPr lang="en-US" sz="2000">
                <a:solidFill>
                  <a:schemeClr val="accent2"/>
                </a:solidFill>
              </a:rPr>
              <a:t>Living in conditions resulting in delayed communication, e.g. rural area with longer than typical mail delivery</a:t>
            </a:r>
          </a:p>
        </p:txBody>
      </p:sp>
    </p:spTree>
    <p:extLst>
      <p:ext uri="{BB962C8B-B14F-4D97-AF65-F5344CB8AC3E}">
        <p14:creationId xmlns:p14="http://schemas.microsoft.com/office/powerpoint/2010/main" val="2793160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a:xfrm>
            <a:off x="680321" y="2336873"/>
            <a:ext cx="9613861" cy="1343876"/>
          </a:xfrm>
        </p:spPr>
        <p:txBody>
          <a:bodyPr>
            <a:normAutofit/>
          </a:bodyPr>
          <a:lstStyle/>
          <a:p>
            <a:pPr marL="0" indent="0" algn="ctr">
              <a:buNone/>
            </a:pPr>
            <a:r>
              <a:rPr lang="en-US" sz="3200" u="sng"/>
              <a:t>Policy changes for individualized waivers</a:t>
            </a:r>
          </a:p>
          <a:p>
            <a:r>
              <a:rPr lang="en-US"/>
              <a:t>As matter of policy, expanding what “other factors” the Department will look at when assessing “equity and good conscience” aka “fairness” </a:t>
            </a:r>
            <a:endParaRPr lang="en-US" sz="1600"/>
          </a:p>
          <a:p>
            <a:pPr marL="0" indent="0">
              <a:buNone/>
            </a:pPr>
            <a:endParaRPr lang="en-US" sz="2800"/>
          </a:p>
          <a:p>
            <a:pPr lvl="2"/>
            <a:endParaRPr lang="en-US" sz="2200"/>
          </a:p>
          <a:p>
            <a:endParaRPr lang="en-US" sz="2800"/>
          </a:p>
          <a:p>
            <a:endParaRPr lang="en-US"/>
          </a:p>
          <a:p>
            <a:endParaRPr lang="en-US" sz="2000"/>
          </a:p>
          <a:p>
            <a:endParaRPr lang="en-US" sz="2000"/>
          </a:p>
          <a:p>
            <a:endParaRPr lang="en-US" sz="2000"/>
          </a:p>
        </p:txBody>
      </p:sp>
      <p:sp>
        <p:nvSpPr>
          <p:cNvPr id="5" name="TextBox 4">
            <a:extLst>
              <a:ext uri="{FF2B5EF4-FFF2-40B4-BE49-F238E27FC236}">
                <a16:creationId xmlns:a16="http://schemas.microsoft.com/office/drawing/2014/main" id="{B294CA80-6F46-4BD5-AF9A-34F1E650E3C4}"/>
              </a:ext>
            </a:extLst>
          </p:cNvPr>
          <p:cNvSpPr txBox="1"/>
          <p:nvPr/>
        </p:nvSpPr>
        <p:spPr>
          <a:xfrm>
            <a:off x="680321" y="3784922"/>
            <a:ext cx="4840803" cy="2554545"/>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accent2"/>
                </a:solidFill>
              </a:rPr>
              <a:t>Detrimental reliance on the continued receipt of unemployment benefits</a:t>
            </a:r>
          </a:p>
          <a:p>
            <a:pPr marL="285750" indent="-285750">
              <a:buFont typeface="Arial" panose="020B0604020202020204" pitchFamily="34" charset="0"/>
              <a:buChar char="•"/>
            </a:pPr>
            <a:r>
              <a:rPr lang="en-US" sz="2000">
                <a:solidFill>
                  <a:schemeClr val="accent2"/>
                </a:solidFill>
              </a:rPr>
              <a:t>Tried to get clarifying information from the Department, but unable to get through</a:t>
            </a:r>
          </a:p>
          <a:p>
            <a:pPr marL="285750" indent="-285750">
              <a:buFont typeface="Arial" panose="020B0604020202020204" pitchFamily="34" charset="0"/>
              <a:buChar char="•"/>
            </a:pPr>
            <a:r>
              <a:rPr lang="en-US" sz="2000">
                <a:solidFill>
                  <a:schemeClr val="accent2"/>
                </a:solidFill>
              </a:rPr>
              <a:t>Substantial delay between when benefits are received and the denial letter issued</a:t>
            </a:r>
          </a:p>
          <a:p>
            <a:pPr marL="285750" indent="-285750">
              <a:buFont typeface="Arial" panose="020B0604020202020204" pitchFamily="34" charset="0"/>
              <a:buChar char="•"/>
            </a:pPr>
            <a:endParaRPr lang="en-US" sz="2000">
              <a:solidFill>
                <a:schemeClr val="accent2"/>
              </a:solidFill>
            </a:endParaRPr>
          </a:p>
        </p:txBody>
      </p:sp>
      <p:sp>
        <p:nvSpPr>
          <p:cNvPr id="6" name="TextBox 5">
            <a:extLst>
              <a:ext uri="{FF2B5EF4-FFF2-40B4-BE49-F238E27FC236}">
                <a16:creationId xmlns:a16="http://schemas.microsoft.com/office/drawing/2014/main" id="{68F89D32-860B-4906-9E32-B6873B99D483}"/>
              </a:ext>
            </a:extLst>
          </p:cNvPr>
          <p:cNvSpPr txBox="1"/>
          <p:nvPr/>
        </p:nvSpPr>
        <p:spPr>
          <a:xfrm>
            <a:off x="5453379" y="3784921"/>
            <a:ext cx="4840803" cy="2554545"/>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accent2"/>
                </a:solidFill>
              </a:rPr>
              <a:t>Health problem or disability of claimant or someone in claimant’s care</a:t>
            </a:r>
          </a:p>
          <a:p>
            <a:pPr marL="285750" indent="-285750">
              <a:buFont typeface="Arial" panose="020B0604020202020204" pitchFamily="34" charset="0"/>
              <a:buChar char="•"/>
            </a:pPr>
            <a:r>
              <a:rPr lang="en-US" sz="2000">
                <a:solidFill>
                  <a:schemeClr val="accent2"/>
                </a:solidFill>
              </a:rPr>
              <a:t>Criminal or civil action will result if claimant is unable to maintain a financial obligation</a:t>
            </a:r>
          </a:p>
          <a:p>
            <a:pPr marL="285750" indent="-285750">
              <a:buFont typeface="Arial" panose="020B0604020202020204" pitchFamily="34" charset="0"/>
              <a:buChar char="•"/>
            </a:pPr>
            <a:r>
              <a:rPr lang="en-US" sz="2000">
                <a:solidFill>
                  <a:schemeClr val="accent2"/>
                </a:solidFill>
              </a:rPr>
              <a:t>Reliance upon wrong information from an official source (Department, employer, newspaper)</a:t>
            </a:r>
          </a:p>
        </p:txBody>
      </p:sp>
    </p:spTree>
    <p:extLst>
      <p:ext uri="{BB962C8B-B14F-4D97-AF65-F5344CB8AC3E}">
        <p14:creationId xmlns:p14="http://schemas.microsoft.com/office/powerpoint/2010/main" val="4128255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p:txBody>
          <a:bodyPr>
            <a:normAutofit/>
          </a:bodyPr>
          <a:lstStyle/>
          <a:p>
            <a:pPr marL="0" indent="0" algn="ctr">
              <a:buNone/>
            </a:pPr>
            <a:r>
              <a:rPr lang="en-US" sz="3200" u="sng"/>
              <a:t>Planned emergency rules</a:t>
            </a:r>
          </a:p>
          <a:p>
            <a:r>
              <a:rPr lang="en-US" sz="2800"/>
              <a:t>Conditional payments for weeks in the pandemic period can also be eligible for waiver </a:t>
            </a:r>
            <a:r>
              <a:rPr lang="en-US"/>
              <a:t>(WAC 192-220-017(3)(c))</a:t>
            </a:r>
          </a:p>
          <a:p>
            <a:r>
              <a:rPr lang="en-US" sz="2800"/>
              <a:t>Individuals who were denied an overpayment waiver can re-apply based on updated fault and equity and good conscience factors </a:t>
            </a:r>
            <a:r>
              <a:rPr lang="en-US"/>
              <a:t>(WAC 192-220-080)</a:t>
            </a:r>
          </a:p>
          <a:p>
            <a:r>
              <a:rPr lang="en-US" sz="2800"/>
              <a:t>Adoption of approved federal blanket waivers </a:t>
            </a:r>
            <a:r>
              <a:rPr lang="en-US"/>
              <a:t>(WAC 192-220-018)</a:t>
            </a:r>
          </a:p>
          <a:p>
            <a:endParaRPr lang="en-US" sz="2400"/>
          </a:p>
          <a:p>
            <a:pPr marL="0" indent="0">
              <a:buNone/>
            </a:pPr>
            <a:endParaRPr lang="en-US" sz="2800"/>
          </a:p>
          <a:p>
            <a:pPr lvl="2"/>
            <a:endParaRPr lang="en-US" sz="2200"/>
          </a:p>
          <a:p>
            <a:endParaRPr lang="en-US" sz="2800"/>
          </a:p>
          <a:p>
            <a:endParaRPr lang="en-US"/>
          </a:p>
          <a:p>
            <a:endParaRPr lang="en-US" sz="2000"/>
          </a:p>
          <a:p>
            <a:endParaRPr lang="en-US" sz="2000"/>
          </a:p>
          <a:p>
            <a:endParaRPr lang="en-US" sz="2000"/>
          </a:p>
        </p:txBody>
      </p:sp>
    </p:spTree>
    <p:extLst>
      <p:ext uri="{BB962C8B-B14F-4D97-AF65-F5344CB8AC3E}">
        <p14:creationId xmlns:p14="http://schemas.microsoft.com/office/powerpoint/2010/main" val="293124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E6B7-AF7B-40F2-98B7-3F20CCA4307D}"/>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AF132A3F-D0FE-4E32-91E8-922A411BB0BE}"/>
              </a:ext>
            </a:extLst>
          </p:cNvPr>
          <p:cNvSpPr>
            <a:spLocks noGrp="1"/>
          </p:cNvSpPr>
          <p:nvPr>
            <p:ph idx="1"/>
          </p:nvPr>
        </p:nvSpPr>
        <p:spPr>
          <a:xfrm>
            <a:off x="680321" y="2166731"/>
            <a:ext cx="9613861" cy="4691269"/>
          </a:xfrm>
        </p:spPr>
        <p:txBody>
          <a:bodyPr>
            <a:normAutofit fontScale="25000" lnSpcReduction="20000"/>
          </a:bodyPr>
          <a:lstStyle/>
          <a:p>
            <a:pPr marL="0" indent="0" algn="ctr">
              <a:lnSpc>
                <a:spcPct val="110000"/>
              </a:lnSpc>
              <a:buNone/>
            </a:pPr>
            <a:r>
              <a:rPr lang="en-US" sz="12800" u="sng" dirty="0"/>
              <a:t>Federal blanket waivers approved by USDOL</a:t>
            </a:r>
          </a:p>
          <a:p>
            <a:pPr>
              <a:lnSpc>
                <a:spcPct val="110000"/>
              </a:lnSpc>
            </a:pPr>
            <a:r>
              <a:rPr lang="en-US" sz="8000" dirty="0"/>
              <a:t>Claimant answered “no” to being able and available to work but PUA, FPUC, WW or PEUC were paid anyways and then denied later causing an overpayment.</a:t>
            </a:r>
          </a:p>
          <a:p>
            <a:pPr>
              <a:lnSpc>
                <a:spcPct val="110000"/>
              </a:lnSpc>
            </a:pPr>
            <a:r>
              <a:rPr lang="en-US" sz="8000" dirty="0"/>
              <a:t>Eligible for payment under state unemployment for a given week, but through no fault of claimant, they were incorrectly paid under either the PUA or PEUC program at a higher weekly benefit amount (WBA). </a:t>
            </a:r>
          </a:p>
          <a:p>
            <a:pPr>
              <a:lnSpc>
                <a:spcPct val="110000"/>
              </a:lnSpc>
            </a:pPr>
            <a:r>
              <a:rPr lang="en-US" sz="8000" dirty="0"/>
              <a:t>Claimant answered “no” to being unemployed, partially unemployed, or unable or unavailable to work because of approved COVID-19 reason(s) and we paid PUA anyways resulting in an overpayment. </a:t>
            </a:r>
          </a:p>
          <a:p>
            <a:pPr>
              <a:lnSpc>
                <a:spcPct val="110000"/>
              </a:lnSpc>
            </a:pPr>
            <a:r>
              <a:rPr lang="en-US" sz="8000" dirty="0"/>
              <a:t>Complied with instructions from state to submit proof of earnings for calculating PUA WBA or MEUC WBA, but at no fault of claimant, we used self-employment gross income instead of net income or documents from the wrong tax year resulting in higher WBA. Overpayment was established for the difference.</a:t>
            </a:r>
          </a:p>
          <a:p>
            <a:endParaRPr lang="en-US" dirty="0"/>
          </a:p>
        </p:txBody>
      </p:sp>
    </p:spTree>
    <p:extLst>
      <p:ext uri="{BB962C8B-B14F-4D97-AF65-F5344CB8AC3E}">
        <p14:creationId xmlns:p14="http://schemas.microsoft.com/office/powerpoint/2010/main" val="3168518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27C3-DD36-4E9B-B0FD-7E3E9E117F93}"/>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01D8A4B7-EBCC-49CB-9ADB-780115E3FF33}"/>
              </a:ext>
            </a:extLst>
          </p:cNvPr>
          <p:cNvSpPr>
            <a:spLocks noGrp="1"/>
          </p:cNvSpPr>
          <p:nvPr>
            <p:ph idx="1"/>
          </p:nvPr>
        </p:nvSpPr>
        <p:spPr>
          <a:xfrm>
            <a:off x="680320" y="2110720"/>
            <a:ext cx="9613861" cy="4747280"/>
          </a:xfrm>
        </p:spPr>
        <p:txBody>
          <a:bodyPr>
            <a:noAutofit/>
          </a:bodyPr>
          <a:lstStyle/>
          <a:p>
            <a:pPr marL="0" indent="0" algn="ctr">
              <a:buNone/>
            </a:pPr>
            <a:r>
              <a:rPr lang="en-US" sz="3200" u="sng" dirty="0"/>
              <a:t>Additional federal blanket waiver requests to USDOL</a:t>
            </a:r>
          </a:p>
          <a:p>
            <a:r>
              <a:rPr lang="en-US" sz="1900" dirty="0"/>
              <a:t>Claimant received PUA benefits during the weeks between when the CAA passed (week ending Jan. 2, 2021) and when we sent notices to PUA claimants to provide proof of employment/self-employment. Claimant didn’t submit proof and was denied PUA.</a:t>
            </a:r>
          </a:p>
          <a:p>
            <a:r>
              <a:rPr lang="en-US" sz="1900" dirty="0"/>
              <a:t>Claimant answered no to work search, when it was required under state law, but received PUA, PEUC, or WW benefits anyways, and then was disqualified causing an overpayment.</a:t>
            </a:r>
          </a:p>
          <a:p>
            <a:r>
              <a:rPr lang="en-US" sz="1900" dirty="0"/>
              <a:t>Claimant answered yes to refusing an offer of work, but received PUA, PEUC, or WW benefits anyways, and then was disqualified causing an overpayment.</a:t>
            </a:r>
          </a:p>
          <a:p>
            <a:r>
              <a:rPr lang="en-US" sz="1900" dirty="0"/>
              <a:t>Employer did not respond to notice of separation until 30 or more days after deadline and claimant was denied based on employer’s untimely response which caused PEUC overpayment. No finding of fault, nondisclosure or misrepresentation by the claimant.</a:t>
            </a:r>
          </a:p>
          <a:p>
            <a:r>
              <a:rPr lang="en-US" sz="1900" dirty="0"/>
              <a:t>Claimant identifies as LEP or as having primary language other than English, and claimant received correspondence, forms or other documentation in a language not their primary language as indicated by ESD records.</a:t>
            </a:r>
          </a:p>
        </p:txBody>
      </p:sp>
    </p:spTree>
    <p:extLst>
      <p:ext uri="{BB962C8B-B14F-4D97-AF65-F5344CB8AC3E}">
        <p14:creationId xmlns:p14="http://schemas.microsoft.com/office/powerpoint/2010/main" val="2415466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E69-958C-4813-AF79-88A2D32BD41F}"/>
              </a:ext>
            </a:extLst>
          </p:cNvPr>
          <p:cNvSpPr>
            <a:spLocks noGrp="1"/>
          </p:cNvSpPr>
          <p:nvPr>
            <p:ph type="title"/>
          </p:nvPr>
        </p:nvSpPr>
        <p:spPr/>
        <p:txBody>
          <a:bodyPr/>
          <a:lstStyle/>
          <a:p>
            <a:r>
              <a:rPr lang="en-US" dirty="0"/>
              <a:t>Overpayment Waiver Policy</a:t>
            </a:r>
          </a:p>
        </p:txBody>
      </p:sp>
      <p:sp>
        <p:nvSpPr>
          <p:cNvPr id="3" name="Content Placeholder 2">
            <a:extLst>
              <a:ext uri="{FF2B5EF4-FFF2-40B4-BE49-F238E27FC236}">
                <a16:creationId xmlns:a16="http://schemas.microsoft.com/office/drawing/2014/main" id="{C3E00717-1C71-48B2-858C-5E442032C125}"/>
              </a:ext>
            </a:extLst>
          </p:cNvPr>
          <p:cNvSpPr>
            <a:spLocks noGrp="1"/>
          </p:cNvSpPr>
          <p:nvPr>
            <p:ph idx="1"/>
          </p:nvPr>
        </p:nvSpPr>
        <p:spPr>
          <a:xfrm>
            <a:off x="680321" y="2168197"/>
            <a:ext cx="9613861" cy="3599316"/>
          </a:xfrm>
        </p:spPr>
        <p:txBody>
          <a:bodyPr>
            <a:normAutofit fontScale="85000" lnSpcReduction="20000"/>
          </a:bodyPr>
          <a:lstStyle/>
          <a:p>
            <a:pPr marL="0" indent="0" algn="ctr">
              <a:buNone/>
            </a:pPr>
            <a:r>
              <a:rPr lang="en-US" sz="3200" u="sng" dirty="0"/>
              <a:t>Impacts on Employers</a:t>
            </a:r>
          </a:p>
          <a:p>
            <a:pPr marL="0" indent="0">
              <a:buNone/>
            </a:pPr>
            <a:r>
              <a:rPr lang="en-US" sz="2000" i="1" dirty="0"/>
              <a:t>Employer Rates</a:t>
            </a:r>
          </a:p>
          <a:p>
            <a:r>
              <a:rPr lang="en-US" sz="2000" dirty="0"/>
              <a:t>All federally-funded benefits are not charged to employer tax rates, experience or social</a:t>
            </a:r>
          </a:p>
          <a:p>
            <a:r>
              <a:rPr lang="en-US" sz="2000" dirty="0"/>
              <a:t>State benefits paid to individuals who are later found not eligible for those benefits are </a:t>
            </a:r>
            <a:r>
              <a:rPr lang="en-US" sz="2000" u="sng" dirty="0"/>
              <a:t>not</a:t>
            </a:r>
            <a:r>
              <a:rPr lang="en-US" sz="2000" dirty="0"/>
              <a:t> charged to individual employer experience rates</a:t>
            </a:r>
          </a:p>
          <a:p>
            <a:r>
              <a:rPr lang="en-US" sz="2000" dirty="0"/>
              <a:t>Overpaid state benefits that are not recovered are socialized</a:t>
            </a:r>
          </a:p>
          <a:p>
            <a:r>
              <a:rPr lang="en-US" sz="2000" dirty="0"/>
              <a:t>Because state benefits subject to overpayment have been paid, they are already factored into UI trust fund/tax projections</a:t>
            </a:r>
          </a:p>
          <a:p>
            <a:pPr marL="0" indent="0">
              <a:buNone/>
            </a:pPr>
            <a:r>
              <a:rPr lang="en-US" sz="2000" i="1" dirty="0"/>
              <a:t>Reimbursable Employers</a:t>
            </a:r>
          </a:p>
          <a:p>
            <a:r>
              <a:rPr lang="en-US" sz="2000" dirty="0"/>
              <a:t>Overpaid state benefits need to be returned to the state trust fund, either from the claimant or employer</a:t>
            </a:r>
          </a:p>
          <a:p>
            <a:r>
              <a:rPr lang="en-US" sz="2000" dirty="0"/>
              <a:t>If overpayment is waived, employer gets notified and an opportunity to appeal</a:t>
            </a:r>
          </a:p>
          <a:p>
            <a:pPr lvl="2"/>
            <a:endParaRPr lang="en-US" sz="2200" dirty="0"/>
          </a:p>
          <a:p>
            <a:endParaRPr lang="en-US" sz="2800" dirty="0"/>
          </a:p>
          <a:p>
            <a:endParaRPr lang="en-US" dirty="0"/>
          </a:p>
          <a:p>
            <a:endParaRPr lang="en-US" sz="2000" dirty="0"/>
          </a:p>
          <a:p>
            <a:endParaRPr lang="en-US" sz="2000" dirty="0"/>
          </a:p>
          <a:p>
            <a:endParaRPr lang="en-US" sz="2000" dirty="0"/>
          </a:p>
        </p:txBody>
      </p:sp>
    </p:spTree>
    <p:extLst>
      <p:ext uri="{BB962C8B-B14F-4D97-AF65-F5344CB8AC3E}">
        <p14:creationId xmlns:p14="http://schemas.microsoft.com/office/powerpoint/2010/main" val="2275704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597-BEB8-4CDC-ACA4-4A63C646E38E}"/>
              </a:ext>
            </a:extLst>
          </p:cNvPr>
          <p:cNvSpPr>
            <a:spLocks noGrp="1"/>
          </p:cNvSpPr>
          <p:nvPr>
            <p:ph type="title"/>
          </p:nvPr>
        </p:nvSpPr>
        <p:spPr/>
        <p:txBody>
          <a:bodyPr/>
          <a:lstStyle/>
          <a:p>
            <a:r>
              <a:rPr lang="en-US"/>
              <a:t>Overpayment Waiver Update</a:t>
            </a:r>
          </a:p>
        </p:txBody>
      </p:sp>
      <p:pic>
        <p:nvPicPr>
          <p:cNvPr id="4" name="Content Placeholder 3" descr="Person with idea concept">
            <a:extLst>
              <a:ext uri="{FF2B5EF4-FFF2-40B4-BE49-F238E27FC236}">
                <a16:creationId xmlns:a16="http://schemas.microsoft.com/office/drawing/2014/main" id="{7DDC3726-CEED-4B70-B829-1B7983CA7370}"/>
              </a:ext>
            </a:extLst>
          </p:cNvPr>
          <p:cNvPicPr>
            <a:picLocks noGrp="1" noChangeAspect="1"/>
          </p:cNvPicPr>
          <p:nvPr>
            <p:ph idx="1"/>
          </p:nvPr>
        </p:nvPicPr>
        <p:blipFill>
          <a:blip r:embed="rId2"/>
          <a:stretch>
            <a:fillRect/>
          </a:stretch>
        </p:blipFill>
        <p:spPr>
          <a:xfrm>
            <a:off x="2952597" y="2937478"/>
            <a:ext cx="5730211" cy="3820141"/>
          </a:xfrm>
          <a:prstGeom prst="rect">
            <a:avLst/>
          </a:prstGeom>
        </p:spPr>
      </p:pic>
      <p:sp>
        <p:nvSpPr>
          <p:cNvPr id="6" name="TextBox 5">
            <a:extLst>
              <a:ext uri="{FF2B5EF4-FFF2-40B4-BE49-F238E27FC236}">
                <a16:creationId xmlns:a16="http://schemas.microsoft.com/office/drawing/2014/main" id="{93ACA611-DE0F-4847-A522-E65E10FC5377}"/>
              </a:ext>
            </a:extLst>
          </p:cNvPr>
          <p:cNvSpPr txBox="1"/>
          <p:nvPr/>
        </p:nvSpPr>
        <p:spPr>
          <a:xfrm>
            <a:off x="1934815" y="1884328"/>
            <a:ext cx="7765773" cy="960712"/>
          </a:xfrm>
          <a:prstGeom prst="rect">
            <a:avLst/>
          </a:prstGeom>
          <a:noFill/>
        </p:spPr>
        <p:txBody>
          <a:bodyPr wrap="square">
            <a:spAutoFit/>
          </a:bodyPr>
          <a:lstStyle/>
          <a:p>
            <a:pPr marL="0" indent="0" algn="ctr">
              <a:lnSpc>
                <a:spcPct val="110000"/>
              </a:lnSpc>
              <a:buNone/>
            </a:pPr>
            <a:r>
              <a:rPr lang="en-US" sz="5400" u="sng">
                <a:solidFill>
                  <a:schemeClr val="bg1"/>
                </a:solidFill>
              </a:rPr>
              <a:t>Questions?</a:t>
            </a:r>
          </a:p>
        </p:txBody>
      </p:sp>
    </p:spTree>
    <p:extLst>
      <p:ext uri="{BB962C8B-B14F-4D97-AF65-F5344CB8AC3E}">
        <p14:creationId xmlns:p14="http://schemas.microsoft.com/office/powerpoint/2010/main" val="12974841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dirty="0"/>
              <a:t>Potential October Meeting Topics </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147777"/>
            <a:ext cx="9613861" cy="3956995"/>
          </a:xfrm>
        </p:spPr>
        <p:txBody>
          <a:bodyPr>
            <a:normAutofit/>
          </a:bodyPr>
          <a:lstStyle/>
          <a:p>
            <a:r>
              <a:rPr lang="en-US" dirty="0"/>
              <a:t>OPMA Training </a:t>
            </a:r>
          </a:p>
          <a:p>
            <a:r>
              <a:rPr lang="en-US" dirty="0"/>
              <a:t>September UI Trust Fund Report </a:t>
            </a:r>
          </a:p>
          <a:p>
            <a:r>
              <a:rPr lang="en-US" dirty="0"/>
              <a:t>UI Overpayments Continued </a:t>
            </a:r>
          </a:p>
          <a:p>
            <a:r>
              <a:rPr lang="en-US" dirty="0"/>
              <a:t>Appeals Backlog </a:t>
            </a:r>
          </a:p>
          <a:p>
            <a:r>
              <a:rPr lang="en-US" dirty="0"/>
              <a:t>ESSB 5193 (2021) Implementation</a:t>
            </a:r>
          </a:p>
          <a:p>
            <a:r>
              <a:rPr lang="en-US" dirty="0"/>
              <a:t>CARES Act Program Close-Out </a:t>
            </a:r>
          </a:p>
          <a:p>
            <a:r>
              <a:rPr lang="en-US" dirty="0"/>
              <a:t>State Quality Service Plan </a:t>
            </a:r>
          </a:p>
          <a:p>
            <a:pPr marL="0" indent="0">
              <a:buNone/>
            </a:pPr>
            <a:endParaRPr lang="en-US" dirty="0"/>
          </a:p>
        </p:txBody>
      </p:sp>
    </p:spTree>
    <p:extLst>
      <p:ext uri="{BB962C8B-B14F-4D97-AF65-F5344CB8AC3E}">
        <p14:creationId xmlns:p14="http://schemas.microsoft.com/office/powerpoint/2010/main" val="2051451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dirty="0"/>
              <a:t>UIAC Charter: Decision Making Structure</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147777"/>
            <a:ext cx="9613861" cy="3956995"/>
          </a:xfrm>
        </p:spPr>
        <p:txBody>
          <a:bodyPr>
            <a:normAutofit/>
          </a:bodyPr>
          <a:lstStyle/>
          <a:p>
            <a:pPr marL="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members agree that the preferred method for decision-making on matters before the UIAC shall be consensus, when possible. If consensus cannot be reached, the members agree to use the Robert's Rules of Order Newly Revised to propose and agree upon decisions before the committee. </a:t>
            </a:r>
          </a:p>
        </p:txBody>
      </p:sp>
    </p:spTree>
    <p:extLst>
      <p:ext uri="{BB962C8B-B14F-4D97-AF65-F5344CB8AC3E}">
        <p14:creationId xmlns:p14="http://schemas.microsoft.com/office/powerpoint/2010/main" val="4050744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dirty="0"/>
              <a:t>Agency Request Legislation </a:t>
            </a:r>
            <a:br>
              <a:rPr lang="en-US" sz="4000" dirty="0"/>
            </a:br>
            <a:endParaRPr lang="en-US" sz="4000" dirty="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680322" y="4394039"/>
            <a:ext cx="8144134" cy="1738313"/>
          </a:xfrm>
        </p:spPr>
        <p:txBody>
          <a:bodyPr>
            <a:normAutofit/>
          </a:bodyPr>
          <a:lstStyle/>
          <a:p>
            <a:r>
              <a:rPr lang="en-US" sz="2400" dirty="0">
                <a:solidFill>
                  <a:schemeClr val="accent2"/>
                </a:solidFill>
              </a:rPr>
              <a:t>Caitlyn Jekel, Government Relations Director, ESD</a:t>
            </a:r>
          </a:p>
        </p:txBody>
      </p:sp>
    </p:spTree>
    <p:extLst>
      <p:ext uri="{BB962C8B-B14F-4D97-AF65-F5344CB8AC3E}">
        <p14:creationId xmlns:p14="http://schemas.microsoft.com/office/powerpoint/2010/main" val="3562900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dirty="0"/>
              <a:t>UI Agency Request Legislation </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147777"/>
            <a:ext cx="9850520" cy="4344463"/>
          </a:xfrm>
        </p:spPr>
        <p:txBody>
          <a:bodyPr>
            <a:noAutofit/>
          </a:bodyPr>
          <a:lstStyle/>
          <a:p>
            <a:pPr marL="0" marR="0" lvl="0" indent="0">
              <a:lnSpc>
                <a:spcPct val="100000"/>
              </a:lnSpc>
              <a:spcBef>
                <a:spcPts val="0"/>
              </a:spcBef>
              <a:buNone/>
            </a:pPr>
            <a:r>
              <a:rPr lang="en-US" sz="2000" b="1" dirty="0">
                <a:effectLst/>
                <a:ea typeface="Times New Roman" panose="02020603050405020304" pitchFamily="18" charset="0"/>
              </a:rPr>
              <a:t>Remove required review of availability issues during appeal (Benefit Appeal Procedures)</a:t>
            </a:r>
            <a:endParaRPr lang="en-US" sz="2000" dirty="0">
              <a:effectLst/>
              <a:ea typeface="Calibri" panose="020F0502020204030204" pitchFamily="34" charset="0"/>
            </a:endParaRPr>
          </a:p>
          <a:p>
            <a:pPr marR="0" lvl="0">
              <a:lnSpc>
                <a:spcPct val="100000"/>
              </a:lnSpc>
              <a:spcBef>
                <a:spcPts val="0"/>
              </a:spcBef>
            </a:pPr>
            <a:r>
              <a:rPr lang="en-US" sz="2000" dirty="0">
                <a:ea typeface="Calibri" panose="020F0502020204030204" pitchFamily="34" charset="0"/>
                <a:hlinkClick r:id="rId3"/>
              </a:rPr>
              <a:t>RCW 50.32.040</a:t>
            </a:r>
            <a:r>
              <a:rPr lang="en-US" sz="2000" dirty="0">
                <a:ea typeface="Calibri" panose="020F0502020204030204" pitchFamily="34" charset="0"/>
              </a:rPr>
              <a:t> </a:t>
            </a:r>
            <a:r>
              <a:rPr lang="en-US" sz="2000" dirty="0">
                <a:effectLst/>
                <a:ea typeface="Calibri" panose="020F0502020204030204" pitchFamily="34" charset="0"/>
              </a:rPr>
              <a:t>requires the Office of Administrative Hearings (OAH) to consider availability issues on each case it reviews, even when availability is not an issue addressed by ESD in the determination letter </a:t>
            </a:r>
          </a:p>
          <a:p>
            <a:pPr marR="0" lvl="0">
              <a:lnSpc>
                <a:spcPct val="100000"/>
              </a:lnSpc>
              <a:spcBef>
                <a:spcPts val="0"/>
              </a:spcBef>
            </a:pPr>
            <a:r>
              <a:rPr lang="en-US" sz="2000" dirty="0">
                <a:ea typeface="Times New Roman" panose="02020603050405020304" pitchFamily="18" charset="0"/>
              </a:rPr>
              <a:t>Proposed removal of this provision to reduce time and confusion for individuals and employers engaged in appeals</a:t>
            </a:r>
          </a:p>
          <a:p>
            <a:pPr marR="0" lvl="0">
              <a:lnSpc>
                <a:spcPct val="100000"/>
              </a:lnSpc>
              <a:spcBef>
                <a:spcPts val="0"/>
              </a:spcBef>
            </a:pPr>
            <a:r>
              <a:rPr lang="en-US" sz="2000" dirty="0"/>
              <a:t>Increase OAH efficiency </a:t>
            </a:r>
          </a:p>
          <a:p>
            <a:pPr marL="0" marR="0" lvl="0" indent="0">
              <a:lnSpc>
                <a:spcPct val="100000"/>
              </a:lnSpc>
              <a:spcBef>
                <a:spcPts val="0"/>
              </a:spcBef>
              <a:buNone/>
            </a:pPr>
            <a:endParaRPr lang="en-US" sz="2000" b="1" dirty="0">
              <a:effectLst/>
              <a:ea typeface="Times New Roman" panose="02020603050405020304" pitchFamily="18" charset="0"/>
            </a:endParaRPr>
          </a:p>
          <a:p>
            <a:pPr marL="0" marR="0" lvl="0" indent="0">
              <a:lnSpc>
                <a:spcPct val="100000"/>
              </a:lnSpc>
              <a:spcBef>
                <a:spcPts val="0"/>
              </a:spcBef>
              <a:buNone/>
            </a:pPr>
            <a:r>
              <a:rPr lang="en-US" sz="2000" b="1" dirty="0">
                <a:effectLst/>
                <a:ea typeface="Times New Roman" panose="02020603050405020304" pitchFamily="18" charset="0"/>
              </a:rPr>
              <a:t>Extend flexibility of job search monitoring requirements (Job Search Requirements)</a:t>
            </a:r>
            <a:endParaRPr lang="en-US" sz="2000" b="1" dirty="0">
              <a:ea typeface="Times New Roman" panose="02020603050405020304" pitchFamily="18" charset="0"/>
            </a:endParaRPr>
          </a:p>
          <a:p>
            <a:pPr marR="0" lvl="0">
              <a:lnSpc>
                <a:spcPct val="100000"/>
              </a:lnSpc>
              <a:spcBef>
                <a:spcPts val="0"/>
              </a:spcBef>
            </a:pPr>
            <a:r>
              <a:rPr lang="en-US" sz="2000" dirty="0"/>
              <a:t>ESD’s legal ability to pursue alternate ways for claimants to fulfill job search requirements is set to sunset in 2023</a:t>
            </a:r>
          </a:p>
          <a:p>
            <a:pPr marR="0" lvl="0">
              <a:lnSpc>
                <a:spcPct val="100000"/>
              </a:lnSpc>
              <a:spcBef>
                <a:spcPts val="0"/>
              </a:spcBef>
            </a:pPr>
            <a:r>
              <a:rPr lang="en-US" sz="2000" dirty="0"/>
              <a:t>Proposed removal of the sunset to make these provisions permanent, adding reporting requirement   </a:t>
            </a:r>
          </a:p>
        </p:txBody>
      </p:sp>
    </p:spTree>
    <p:extLst>
      <p:ext uri="{BB962C8B-B14F-4D97-AF65-F5344CB8AC3E}">
        <p14:creationId xmlns:p14="http://schemas.microsoft.com/office/powerpoint/2010/main" val="312587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867722"/>
            <a:ext cx="8144134" cy="1642818"/>
          </a:xfrm>
        </p:spPr>
        <p:txBody>
          <a:bodyPr/>
          <a:lstStyle/>
          <a:p>
            <a:r>
              <a:rPr lang="en-US" sz="4000" dirty="0"/>
              <a:t>Minimum Weekly Benefit Amount Report</a:t>
            </a:r>
            <a:br>
              <a:rPr lang="en-US" sz="4000" dirty="0"/>
            </a:br>
            <a:endParaRPr lang="en-US" sz="4000" dirty="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680322" y="4394039"/>
            <a:ext cx="8144134" cy="1738313"/>
          </a:xfrm>
        </p:spPr>
        <p:txBody>
          <a:bodyPr>
            <a:normAutofit/>
          </a:bodyPr>
          <a:lstStyle/>
          <a:p>
            <a:r>
              <a:rPr lang="en-US" sz="2400" dirty="0">
                <a:solidFill>
                  <a:schemeClr val="accent2"/>
                </a:solidFill>
              </a:rPr>
              <a:t>Dan Zeitlin, Policy Director, ESD</a:t>
            </a:r>
          </a:p>
          <a:p>
            <a:r>
              <a:rPr lang="en-US" sz="2400" dirty="0">
                <a:solidFill>
                  <a:schemeClr val="accent2"/>
                </a:solidFill>
              </a:rPr>
              <a:t>Matt Klein, PhD, Operations Research Specialist, ESD</a:t>
            </a:r>
          </a:p>
        </p:txBody>
      </p:sp>
    </p:spTree>
    <p:extLst>
      <p:ext uri="{BB962C8B-B14F-4D97-AF65-F5344CB8AC3E}">
        <p14:creationId xmlns:p14="http://schemas.microsoft.com/office/powerpoint/2010/main" val="441596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dirty="0"/>
              <a:t>Minimum Weekly Benefit Amount Report</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147777"/>
            <a:ext cx="9613861" cy="3956995"/>
          </a:xfrm>
        </p:spPr>
        <p:txBody>
          <a:bodyPr>
            <a:normAutofit fontScale="85000" lnSpcReduction="10000"/>
          </a:bodyPr>
          <a:lstStyle/>
          <a:p>
            <a:pPr marL="0" indent="0">
              <a:buNone/>
            </a:pPr>
            <a:r>
              <a:rPr lang="en-US" dirty="0">
                <a:hlinkClick r:id="rId3"/>
              </a:rPr>
              <a:t>RCW 50.12.355</a:t>
            </a:r>
            <a:r>
              <a:rPr lang="en-US" dirty="0"/>
              <a:t> (ESSB 5061):</a:t>
            </a:r>
          </a:p>
          <a:p>
            <a:pPr marL="0" indent="0">
              <a:buNone/>
            </a:pPr>
            <a:r>
              <a:rPr lang="en-US" dirty="0"/>
              <a:t>By December 1, 2021, and annually thereafter until December 1, 2025, the department must report to the governor and the appropriate committees of the legislature:</a:t>
            </a:r>
          </a:p>
          <a:p>
            <a:pPr marL="0" indent="0">
              <a:buNone/>
            </a:pPr>
            <a:r>
              <a:rPr lang="en-US" b="1" dirty="0"/>
              <a:t>An analysis of the impact of the minimum weekly benefit amount increase, including    comparing wages earned and benefits claimed for those individuals receiving the minimum weekly benefit amount and the average claim duration for those individuals</a:t>
            </a:r>
            <a:r>
              <a:rPr lang="en-US" dirty="0"/>
              <a:t>.</a:t>
            </a:r>
          </a:p>
          <a:p>
            <a:pPr>
              <a:buFont typeface="Wingdings" panose="05000000000000000000" pitchFamily="2" charset="2"/>
              <a:buChar char="Ø"/>
            </a:pPr>
            <a:r>
              <a:rPr lang="en-US" dirty="0"/>
              <a:t>The department must use an existing unemployment insurance advisory committee comprising of members of business and members of labor to consult in the development of this report, including any evidentiary assumptions underlying the report. </a:t>
            </a:r>
          </a:p>
          <a:p>
            <a:pPr>
              <a:buFont typeface="Wingdings" panose="05000000000000000000" pitchFamily="2" charset="2"/>
              <a:buChar char="Ø"/>
            </a:pPr>
            <a:r>
              <a:rPr lang="en-US" dirty="0"/>
              <a:t>The report must be specifically discussed in a minimum of two meetings of the committee each year prior to submitting the report. </a:t>
            </a:r>
          </a:p>
          <a:p>
            <a:pPr>
              <a:buFont typeface="Wingdings" panose="05000000000000000000" pitchFamily="2" charset="2"/>
              <a:buChar char="Ø"/>
            </a:pPr>
            <a:r>
              <a:rPr lang="en-US" dirty="0"/>
              <a:t>The report must also include a section for committee members to respond directly to the contents of the report. </a:t>
            </a:r>
          </a:p>
          <a:p>
            <a:pPr marL="0" indent="0">
              <a:buNone/>
            </a:pPr>
            <a:endParaRPr lang="en-US" dirty="0"/>
          </a:p>
        </p:txBody>
      </p:sp>
    </p:spTree>
    <p:extLst>
      <p:ext uri="{BB962C8B-B14F-4D97-AF65-F5344CB8AC3E}">
        <p14:creationId xmlns:p14="http://schemas.microsoft.com/office/powerpoint/2010/main" val="4063092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dirty="0"/>
              <a:t>Minimum Weekly Benefit Amount Report</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041451"/>
            <a:ext cx="10441336" cy="4731488"/>
          </a:xfrm>
        </p:spPr>
        <p:txBody>
          <a:bodyPr>
            <a:normAutofit/>
          </a:bodyPr>
          <a:lstStyle/>
          <a:p>
            <a:pPr marL="0" indent="0">
              <a:buNone/>
            </a:pPr>
            <a:r>
              <a:rPr lang="en-US" b="1" dirty="0"/>
              <a:t>We estimate that that, on average, for claimants who:</a:t>
            </a:r>
            <a:r>
              <a:rPr lang="en-US" dirty="0"/>
              <a:t> </a:t>
            </a:r>
          </a:p>
          <a:p>
            <a:pPr lvl="1"/>
            <a:r>
              <a:rPr lang="en-US" dirty="0"/>
              <a:t>Got the Minimum Weekly Benefit Amount</a:t>
            </a:r>
          </a:p>
          <a:p>
            <a:pPr lvl="1"/>
            <a:r>
              <a:rPr lang="en-US" dirty="0"/>
              <a:t>Registered for UI during the weeks from July 4 to August 8, 2021  </a:t>
            </a:r>
            <a:br>
              <a:rPr lang="en-US" dirty="0"/>
            </a:br>
            <a:endParaRPr lang="en-US" dirty="0"/>
          </a:p>
          <a:p>
            <a:pPr marL="914400" lvl="1" indent="-457200">
              <a:buFont typeface="+mj-lt"/>
              <a:buAutoNum type="arabicPeriod"/>
            </a:pPr>
            <a:r>
              <a:rPr lang="en-US" dirty="0"/>
              <a:t>The MWBA increase caused an increase of $1,760.20 in average earnings in the quarter after the claim</a:t>
            </a:r>
            <a:br>
              <a:rPr lang="en-US" dirty="0"/>
            </a:br>
            <a:endParaRPr lang="en-US" dirty="0"/>
          </a:p>
          <a:p>
            <a:pPr marL="914400" lvl="1" indent="-457200">
              <a:buFont typeface="+mj-lt"/>
              <a:buAutoNum type="arabicPeriod"/>
            </a:pPr>
            <a:r>
              <a:rPr lang="en-US" dirty="0"/>
              <a:t>The MWBA increase caused a decrease of 1.9 weeks in average claim duration</a:t>
            </a:r>
            <a:br>
              <a:rPr lang="en-US" dirty="0"/>
            </a:br>
            <a:endParaRPr lang="en-US" dirty="0"/>
          </a:p>
          <a:p>
            <a:pPr marL="914400" lvl="1" indent="-457200">
              <a:buFont typeface="+mj-lt"/>
              <a:buAutoNum type="arabicPeriod"/>
            </a:pPr>
            <a:r>
              <a:rPr lang="en-US" dirty="0"/>
              <a:t>The MWBA increase caused a slight decrease in total dollars claimed in UI compensation </a:t>
            </a:r>
          </a:p>
          <a:p>
            <a:pPr marL="0" indent="0">
              <a:buNone/>
            </a:pPr>
            <a:r>
              <a:rPr lang="en-US" b="1" dirty="0"/>
              <a:t>Note</a:t>
            </a:r>
            <a:r>
              <a:rPr lang="en-US" dirty="0"/>
              <a:t>: Results based on still limited data, future studies through 2025 will give more information.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18720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4063-5F57-424D-9E15-0781FC6A38B0}"/>
              </a:ext>
            </a:extLst>
          </p:cNvPr>
          <p:cNvSpPr>
            <a:spLocks noGrp="1"/>
          </p:cNvSpPr>
          <p:nvPr>
            <p:ph type="title"/>
          </p:nvPr>
        </p:nvSpPr>
        <p:spPr/>
        <p:txBody>
          <a:bodyPr/>
          <a:lstStyle/>
          <a:p>
            <a:r>
              <a:rPr lang="en-US" dirty="0"/>
              <a:t>Question: Controlling for Economic Trends</a:t>
            </a:r>
          </a:p>
        </p:txBody>
      </p:sp>
      <p:sp>
        <p:nvSpPr>
          <p:cNvPr id="3" name="Content Placeholder 2">
            <a:extLst>
              <a:ext uri="{FF2B5EF4-FFF2-40B4-BE49-F238E27FC236}">
                <a16:creationId xmlns:a16="http://schemas.microsoft.com/office/drawing/2014/main" id="{4AA8B64A-9182-4545-A9E0-00B2BB66F240}"/>
              </a:ext>
            </a:extLst>
          </p:cNvPr>
          <p:cNvSpPr>
            <a:spLocks noGrp="1"/>
          </p:cNvSpPr>
          <p:nvPr>
            <p:ph idx="1"/>
          </p:nvPr>
        </p:nvSpPr>
        <p:spPr/>
        <p:txBody>
          <a:bodyPr/>
          <a:lstStyle/>
          <a:p>
            <a:r>
              <a:rPr lang="en-US" dirty="0"/>
              <a:t>Explain how, in general, we can control for economy-wide trends</a:t>
            </a:r>
          </a:p>
          <a:p>
            <a:pPr lvl="1"/>
            <a:r>
              <a:rPr lang="en-US" dirty="0"/>
              <a:t>“Fixed Effects” </a:t>
            </a:r>
          </a:p>
          <a:p>
            <a:pPr lvl="1"/>
            <a:endParaRPr lang="en-US" dirty="0"/>
          </a:p>
          <a:p>
            <a:r>
              <a:rPr lang="en-US" dirty="0"/>
              <a:t>Examples in our context: </a:t>
            </a:r>
          </a:p>
          <a:p>
            <a:pPr lvl="1"/>
            <a:r>
              <a:rPr lang="en-US" dirty="0"/>
              <a:t>The min and max WBA in the week that a benefit year begins </a:t>
            </a:r>
          </a:p>
          <a:p>
            <a:pPr lvl="1"/>
            <a:r>
              <a:rPr lang="en-US" dirty="0"/>
              <a:t>Work search requirements being reinstated on July 4, 2021 </a:t>
            </a:r>
          </a:p>
          <a:p>
            <a:pPr lvl="1"/>
            <a:r>
              <a:rPr lang="en-US" dirty="0"/>
              <a:t>Covid business restrictions ending on June 30, 2021</a:t>
            </a:r>
          </a:p>
          <a:p>
            <a:pPr lvl="1"/>
            <a:r>
              <a:rPr lang="en-US" dirty="0"/>
              <a:t>Covid-19 disrupting labor markets </a:t>
            </a:r>
          </a:p>
          <a:p>
            <a:pPr lvl="1"/>
            <a:r>
              <a:rPr lang="en-US" dirty="0"/>
              <a:t>Inflation </a:t>
            </a:r>
          </a:p>
          <a:p>
            <a:pPr lvl="1"/>
            <a:endParaRPr lang="en-US" dirty="0"/>
          </a:p>
        </p:txBody>
      </p:sp>
    </p:spTree>
    <p:extLst>
      <p:ext uri="{BB962C8B-B14F-4D97-AF65-F5344CB8AC3E}">
        <p14:creationId xmlns:p14="http://schemas.microsoft.com/office/powerpoint/2010/main" val="3632348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5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3880</TotalTime>
  <Words>2005</Words>
  <Application>Microsoft Office PowerPoint</Application>
  <PresentationFormat>Widescreen</PresentationFormat>
  <Paragraphs>237</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Arvo</vt:lpstr>
      <vt:lpstr>Calibri</vt:lpstr>
      <vt:lpstr>Cambria Math</vt:lpstr>
      <vt:lpstr>Century Gothic</vt:lpstr>
      <vt:lpstr>Open Sans Light</vt:lpstr>
      <vt:lpstr>Roboto Condensed</vt:lpstr>
      <vt:lpstr>Wingdings</vt:lpstr>
      <vt:lpstr>5_Theme_ESDnew</vt:lpstr>
      <vt:lpstr>PowerPoint Presentation</vt:lpstr>
      <vt:lpstr>Agenda</vt:lpstr>
      <vt:lpstr>UIAC Charter: Decision Making Structure</vt:lpstr>
      <vt:lpstr>Agency Request Legislation  </vt:lpstr>
      <vt:lpstr>UI Agency Request Legislation </vt:lpstr>
      <vt:lpstr>Minimum Weekly Benefit Amount Report </vt:lpstr>
      <vt:lpstr>Minimum Weekly Benefit Amount Report</vt:lpstr>
      <vt:lpstr>Minimum Weekly Benefit Amount Report</vt:lpstr>
      <vt:lpstr>Question: Controlling for Economic Trends</vt:lpstr>
      <vt:lpstr>Appendix A: Example Model </vt:lpstr>
      <vt:lpstr>Appendix A: More Controls</vt:lpstr>
      <vt:lpstr>Fixed Effects Definition</vt:lpstr>
      <vt:lpstr>Fixed Effects Example</vt:lpstr>
      <vt:lpstr>Fixed Effects Example</vt:lpstr>
      <vt:lpstr>MWBA Study Fixed Effects  </vt:lpstr>
      <vt:lpstr>Overpayment Waivers</vt:lpstr>
      <vt:lpstr>Overpayment Waiver Policy</vt:lpstr>
      <vt:lpstr>Overpayment Waiver Policy</vt:lpstr>
      <vt:lpstr>Overpayment Waiver Policy</vt:lpstr>
      <vt:lpstr>Overpayment Waiver Policy</vt:lpstr>
      <vt:lpstr>Overpayment Waiver Policy</vt:lpstr>
      <vt:lpstr>Overpayment Waiver Policy</vt:lpstr>
      <vt:lpstr>Overpayment Waiver Policy</vt:lpstr>
      <vt:lpstr>Overpayment Waiver Policy</vt:lpstr>
      <vt:lpstr>Overpayment Waiver Policy</vt:lpstr>
      <vt:lpstr>Overpayment Waiver Update</vt:lpstr>
      <vt:lpstr>Potential October Meeting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5061 – Three New Reports</dc:title>
  <dc:creator>Klein, Matthew (ESD)</dc:creator>
  <cp:lastModifiedBy>Zeitlin, Daniel (ESD)</cp:lastModifiedBy>
  <cp:revision>127</cp:revision>
  <dcterms:created xsi:type="dcterms:W3CDTF">2021-05-26T15:07:20Z</dcterms:created>
  <dcterms:modified xsi:type="dcterms:W3CDTF">2022-09-26T18:11:29Z</dcterms:modified>
</cp:coreProperties>
</file>