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5"/>
  </p:notesMasterIdLst>
  <p:sldIdLst>
    <p:sldId id="256" r:id="rId5"/>
    <p:sldId id="630" r:id="rId6"/>
    <p:sldId id="727" r:id="rId7"/>
    <p:sldId id="816" r:id="rId8"/>
    <p:sldId id="815" r:id="rId9"/>
    <p:sldId id="814" r:id="rId10"/>
    <p:sldId id="813" r:id="rId11"/>
    <p:sldId id="812" r:id="rId12"/>
    <p:sldId id="811" r:id="rId13"/>
    <p:sldId id="810" r:id="rId14"/>
    <p:sldId id="809" r:id="rId15"/>
    <p:sldId id="773" r:id="rId16"/>
    <p:sldId id="817" r:id="rId17"/>
    <p:sldId id="800" r:id="rId18"/>
    <p:sldId id="808" r:id="rId19"/>
    <p:sldId id="822" r:id="rId20"/>
    <p:sldId id="821" r:id="rId21"/>
    <p:sldId id="820" r:id="rId22"/>
    <p:sldId id="823" r:id="rId23"/>
    <p:sldId id="824" r:id="rId24"/>
    <p:sldId id="801" r:id="rId25"/>
    <p:sldId id="803" r:id="rId26"/>
    <p:sldId id="804" r:id="rId27"/>
    <p:sldId id="805" r:id="rId28"/>
    <p:sldId id="806" r:id="rId29"/>
    <p:sldId id="798" r:id="rId30"/>
    <p:sldId id="795" r:id="rId31"/>
    <p:sldId id="819" r:id="rId32"/>
    <p:sldId id="698" r:id="rId33"/>
    <p:sldId id="81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24617AE-E5F0-462F-B980-77B306D58FBF}">
          <p14:sldIdLst>
            <p14:sldId id="256"/>
            <p14:sldId id="630"/>
            <p14:sldId id="727"/>
            <p14:sldId id="816"/>
            <p14:sldId id="815"/>
            <p14:sldId id="814"/>
            <p14:sldId id="813"/>
            <p14:sldId id="812"/>
            <p14:sldId id="811"/>
            <p14:sldId id="810"/>
            <p14:sldId id="809"/>
            <p14:sldId id="773"/>
            <p14:sldId id="817"/>
            <p14:sldId id="800"/>
            <p14:sldId id="808"/>
            <p14:sldId id="822"/>
            <p14:sldId id="821"/>
            <p14:sldId id="820"/>
            <p14:sldId id="823"/>
            <p14:sldId id="824"/>
            <p14:sldId id="801"/>
            <p14:sldId id="803"/>
            <p14:sldId id="804"/>
            <p14:sldId id="805"/>
            <p14:sldId id="806"/>
            <p14:sldId id="798"/>
            <p14:sldId id="795"/>
            <p14:sldId id="819"/>
            <p14:sldId id="698"/>
            <p14:sldId id="81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066908-2B8F-C67C-E6CD-9E5AB20DE44C}" name="Zeitlin, Daniel (ESD)" initials="Z(" userId="S::daniel.zeitlin@esd.wa.gov::9aa69b6a-434c-4595-9a91-03e39c4e551f" providerId="AD"/>
  <p188:author id="{63305A3F-F217-2E3D-53CB-CF30D63A053D}" name="Jekel, Caitlyn (ESD)" initials="JC(" userId="S::Caitlyn.Jekel@esd.wa.gov::cac739b8-6932-4feb-b32a-aec8c4f4210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Zeitlin, Daniel (ESD)" initials="ZD(" lastIdx="1" clrIdx="0">
    <p:extLst>
      <p:ext uri="{19B8F6BF-5375-455C-9EA6-DF929625EA0E}">
        <p15:presenceInfo xmlns:p15="http://schemas.microsoft.com/office/powerpoint/2012/main" userId="S::DZeitlin@esd.wa.gov::9aa69b6a-434c-4595-9a91-03e39c4e551f" providerId="AD"/>
      </p:ext>
    </p:extLst>
  </p:cmAuthor>
  <p:cmAuthor id="2" name="Holland, Carole (ESD)" initials="HC(" lastIdx="1" clrIdx="1">
    <p:extLst>
      <p:ext uri="{19B8F6BF-5375-455C-9EA6-DF929625EA0E}">
        <p15:presenceInfo xmlns:p15="http://schemas.microsoft.com/office/powerpoint/2012/main" userId="S::CHolland@esd.wa.gov::a117b9dc-9e4a-4078-809c-014d2ae1149d" providerId="AD"/>
      </p:ext>
    </p:extLst>
  </p:cmAuthor>
  <p:cmAuthor id="3" name="Ross, Allyson (ESD)" initials="RA(" lastIdx="4" clrIdx="2">
    <p:extLst>
      <p:ext uri="{19B8F6BF-5375-455C-9EA6-DF929625EA0E}">
        <p15:presenceInfo xmlns:p15="http://schemas.microsoft.com/office/powerpoint/2012/main" userId="S::Allyson.Ross@esd.wa.gov::7c12e56e-e854-4f34-ab12-8c10f10a7cf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E0EE"/>
    <a:srgbClr val="0216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C4C540-8867-41F3-B345-3B6AAE691E58}" v="5" dt="2023-08-02T20:21:01.985"/>
    <p1510:client id="{4D774521-385F-4AB2-8317-7B082DAF0469}" v="580" dt="2023-08-01T23:48:17.931"/>
    <p1510:client id="{5C73C355-1F22-4D03-B286-74D615D7C168}" v="3" dt="2023-08-02T18:13:54.616"/>
    <p1510:client id="{60BB5865-E48B-4E33-9BB4-0914144F6865}" v="13" dt="2023-08-02T17:57:56.199"/>
    <p1510:client id="{7B4E95CF-4467-445E-BB30-B824940F84D7}" v="184" dt="2023-08-01T20:44:10.894"/>
    <p1510:client id="{AF1F709A-6C30-4050-A96E-6FCC2B1EC6A5}" v="666" dt="2023-08-01T23:46:17.378"/>
    <p1510:client id="{B0BB1327-CD30-7FBC-9711-CD5FE8C38282}" v="5" dt="2023-08-02T02:48:20.869"/>
    <p1510:client id="{C4BA3331-B802-4FDA-9E74-4587EE258FF4}" v="71" dt="2023-08-02T17:28:58.722"/>
    <p1510:client id="{E8616C87-A583-A189-B672-51AD6723F61A}" v="324" dt="2023-08-02T13:58:13.728"/>
    <p1510:client id="{FD26AD4C-6DE4-4E89-ABA3-818E0DC4529E}" v="17" dt="2023-08-02T16:38:19.780"/>
    <p1510:client id="{FF261DE1-2EAE-4EF6-91CC-208976B60C5C}" v="1" dt="2023-08-02T17:33:40.2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1219"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DC1AB2-6D88-47D4-BCAC-36F811820128}"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35F402-8309-478D-8507-58323E383241}" type="slidenum">
              <a:rPr lang="en-US" smtClean="0"/>
              <a:t>‹#›</a:t>
            </a:fld>
            <a:endParaRPr lang="en-US"/>
          </a:p>
        </p:txBody>
      </p:sp>
    </p:spTree>
    <p:extLst>
      <p:ext uri="{BB962C8B-B14F-4D97-AF65-F5344CB8AC3E}">
        <p14:creationId xmlns:p14="http://schemas.microsoft.com/office/powerpoint/2010/main" val="1496660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18988C-EF3D-9948-9D63-1CA95CB04962}" type="slidenum">
              <a:rPr lang="en-US" smtClean="0"/>
              <a:t>2</a:t>
            </a:fld>
            <a:endParaRPr lang="en-US"/>
          </a:p>
        </p:txBody>
      </p:sp>
    </p:spTree>
    <p:extLst>
      <p:ext uri="{BB962C8B-B14F-4D97-AF65-F5344CB8AC3E}">
        <p14:creationId xmlns:p14="http://schemas.microsoft.com/office/powerpoint/2010/main" val="2189516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a:p>
        </p:txBody>
      </p:sp>
      <p:sp>
        <p:nvSpPr>
          <p:cNvPr id="4" name="Slide Number Placeholder 3"/>
          <p:cNvSpPr>
            <a:spLocks noGrp="1"/>
          </p:cNvSpPr>
          <p:nvPr>
            <p:ph type="sldNum" sz="quarter" idx="5"/>
          </p:nvPr>
        </p:nvSpPr>
        <p:spPr/>
        <p:txBody>
          <a:bodyPr/>
          <a:lstStyle/>
          <a:p>
            <a:fld id="{6E18988C-EF3D-9948-9D63-1CA95CB04962}" type="slidenum">
              <a:rPr lang="en-US" smtClean="0"/>
              <a:t>11</a:t>
            </a:fld>
            <a:endParaRPr lang="en-US"/>
          </a:p>
        </p:txBody>
      </p:sp>
    </p:spTree>
    <p:extLst>
      <p:ext uri="{BB962C8B-B14F-4D97-AF65-F5344CB8AC3E}">
        <p14:creationId xmlns:p14="http://schemas.microsoft.com/office/powerpoint/2010/main" val="1342970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12</a:t>
            </a:fld>
            <a:endParaRPr lang="en-US"/>
          </a:p>
        </p:txBody>
      </p:sp>
    </p:spTree>
    <p:extLst>
      <p:ext uri="{BB962C8B-B14F-4D97-AF65-F5344CB8AC3E}">
        <p14:creationId xmlns:p14="http://schemas.microsoft.com/office/powerpoint/2010/main" val="620551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Beginning January 1, 2024, employers will pay unemployment taxes on the first $68,500 paid to each employee. The calculation is as follows based on an AAW for contributions purposes in 2022 of $85,667:</a:t>
            </a:r>
          </a:p>
          <a:p>
            <a:r>
              <a:rPr lang="en-US"/>
              <a:t>· Round down (115% times $67,600) = $77,700 which exceeds the 80 percent maximum</a:t>
            </a:r>
          </a:p>
          <a:p>
            <a:r>
              <a:rPr lang="en-US"/>
              <a:t>· Round down (80% times $85,667) = $68,500</a:t>
            </a:r>
          </a:p>
          <a:p>
            <a:endParaRPr lang="en-US">
              <a:cs typeface="Calibri"/>
            </a:endParaRPr>
          </a:p>
        </p:txBody>
      </p:sp>
      <p:sp>
        <p:nvSpPr>
          <p:cNvPr id="4" name="Slide Number Placeholder 3"/>
          <p:cNvSpPr>
            <a:spLocks noGrp="1"/>
          </p:cNvSpPr>
          <p:nvPr>
            <p:ph type="sldNum" sz="quarter" idx="5"/>
          </p:nvPr>
        </p:nvSpPr>
        <p:spPr/>
        <p:txBody>
          <a:bodyPr/>
          <a:lstStyle/>
          <a:p>
            <a:fld id="{A335F402-8309-478D-8507-58323E383241}" type="slidenum">
              <a:rPr lang="en-US" smtClean="0"/>
              <a:t>13</a:t>
            </a:fld>
            <a:endParaRPr lang="en-US"/>
          </a:p>
        </p:txBody>
      </p:sp>
    </p:spTree>
    <p:extLst>
      <p:ext uri="{BB962C8B-B14F-4D97-AF65-F5344CB8AC3E}">
        <p14:creationId xmlns:p14="http://schemas.microsoft.com/office/powerpoint/2010/main" val="16673405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14</a:t>
            </a:fld>
            <a:endParaRPr lang="en-US"/>
          </a:p>
        </p:txBody>
      </p:sp>
    </p:spTree>
    <p:extLst>
      <p:ext uri="{BB962C8B-B14F-4D97-AF65-F5344CB8AC3E}">
        <p14:creationId xmlns:p14="http://schemas.microsoft.com/office/powerpoint/2010/main" val="2129067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20</a:t>
            </a:fld>
            <a:endParaRPr lang="en-US"/>
          </a:p>
        </p:txBody>
      </p:sp>
    </p:spTree>
    <p:extLst>
      <p:ext uri="{BB962C8B-B14F-4D97-AF65-F5344CB8AC3E}">
        <p14:creationId xmlns:p14="http://schemas.microsoft.com/office/powerpoint/2010/main" val="42096945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21</a:t>
            </a:fld>
            <a:endParaRPr lang="en-US"/>
          </a:p>
        </p:txBody>
      </p:sp>
    </p:spTree>
    <p:extLst>
      <p:ext uri="{BB962C8B-B14F-4D97-AF65-F5344CB8AC3E}">
        <p14:creationId xmlns:p14="http://schemas.microsoft.com/office/powerpoint/2010/main" val="1659182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26</a:t>
            </a:fld>
            <a:endParaRPr lang="en-US"/>
          </a:p>
        </p:txBody>
      </p:sp>
    </p:spTree>
    <p:extLst>
      <p:ext uri="{BB962C8B-B14F-4D97-AF65-F5344CB8AC3E}">
        <p14:creationId xmlns:p14="http://schemas.microsoft.com/office/powerpoint/2010/main" val="14785790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28</a:t>
            </a:fld>
            <a:endParaRPr lang="en-US"/>
          </a:p>
        </p:txBody>
      </p:sp>
    </p:spTree>
    <p:extLst>
      <p:ext uri="{BB962C8B-B14F-4D97-AF65-F5344CB8AC3E}">
        <p14:creationId xmlns:p14="http://schemas.microsoft.com/office/powerpoint/2010/main" val="2191371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29</a:t>
            </a:fld>
            <a:endParaRPr lang="en-US"/>
          </a:p>
        </p:txBody>
      </p:sp>
    </p:spTree>
    <p:extLst>
      <p:ext uri="{BB962C8B-B14F-4D97-AF65-F5344CB8AC3E}">
        <p14:creationId xmlns:p14="http://schemas.microsoft.com/office/powerpoint/2010/main" val="16529430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30</a:t>
            </a:fld>
            <a:endParaRPr lang="en-US"/>
          </a:p>
        </p:txBody>
      </p:sp>
    </p:spTree>
    <p:extLst>
      <p:ext uri="{BB962C8B-B14F-4D97-AF65-F5344CB8AC3E}">
        <p14:creationId xmlns:p14="http://schemas.microsoft.com/office/powerpoint/2010/main" val="3739740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335F402-8309-478D-8507-58323E383241}" type="slidenum">
              <a:rPr lang="en-US" smtClean="0"/>
              <a:t>3</a:t>
            </a:fld>
            <a:endParaRPr lang="en-US"/>
          </a:p>
        </p:txBody>
      </p:sp>
    </p:spTree>
    <p:extLst>
      <p:ext uri="{BB962C8B-B14F-4D97-AF65-F5344CB8AC3E}">
        <p14:creationId xmlns:p14="http://schemas.microsoft.com/office/powerpoint/2010/main" val="2129075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E18988C-EF3D-9948-9D63-1CA95CB04962}" type="slidenum">
              <a:rPr lang="en-US" smtClean="0"/>
              <a:t>4</a:t>
            </a:fld>
            <a:endParaRPr lang="en-US"/>
          </a:p>
        </p:txBody>
      </p:sp>
    </p:spTree>
    <p:extLst>
      <p:ext uri="{BB962C8B-B14F-4D97-AF65-F5344CB8AC3E}">
        <p14:creationId xmlns:p14="http://schemas.microsoft.com/office/powerpoint/2010/main" val="1515185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1"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A754C9B-B635-4C68-A0CA-093A49503A58}" type="slidenum">
              <a:rPr lang="en-US" smtClean="0"/>
              <a:t>5</a:t>
            </a:fld>
            <a:endParaRPr lang="en-US"/>
          </a:p>
        </p:txBody>
      </p:sp>
    </p:spTree>
    <p:extLst>
      <p:ext uri="{BB962C8B-B14F-4D97-AF65-F5344CB8AC3E}">
        <p14:creationId xmlns:p14="http://schemas.microsoft.com/office/powerpoint/2010/main" val="104589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 </a:t>
            </a:r>
          </a:p>
        </p:txBody>
      </p:sp>
      <p:sp>
        <p:nvSpPr>
          <p:cNvPr id="4" name="Slide Number Placeholder 3"/>
          <p:cNvSpPr>
            <a:spLocks noGrp="1"/>
          </p:cNvSpPr>
          <p:nvPr>
            <p:ph type="sldNum" sz="quarter" idx="5"/>
          </p:nvPr>
        </p:nvSpPr>
        <p:spPr/>
        <p:txBody>
          <a:bodyPr/>
          <a:lstStyle/>
          <a:p>
            <a:fld id="{6E18988C-EF3D-9948-9D63-1CA95CB04962}" type="slidenum">
              <a:rPr lang="en-US" smtClean="0"/>
              <a:t>6</a:t>
            </a:fld>
            <a:endParaRPr lang="en-US"/>
          </a:p>
        </p:txBody>
      </p:sp>
    </p:spTree>
    <p:extLst>
      <p:ext uri="{BB962C8B-B14F-4D97-AF65-F5344CB8AC3E}">
        <p14:creationId xmlns:p14="http://schemas.microsoft.com/office/powerpoint/2010/main" val="3377038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6E18988C-EF3D-9948-9D63-1CA95CB04962}" type="slidenum">
              <a:rPr lang="en-US" smtClean="0"/>
              <a:t>7</a:t>
            </a:fld>
            <a:endParaRPr lang="en-US"/>
          </a:p>
        </p:txBody>
      </p:sp>
    </p:spTree>
    <p:extLst>
      <p:ext uri="{BB962C8B-B14F-4D97-AF65-F5344CB8AC3E}">
        <p14:creationId xmlns:p14="http://schemas.microsoft.com/office/powerpoint/2010/main" val="2123518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a:t> </a:t>
            </a:r>
            <a:endParaRPr lang="en-US" b="1"/>
          </a:p>
        </p:txBody>
      </p:sp>
      <p:sp>
        <p:nvSpPr>
          <p:cNvPr id="4" name="Slide Number Placeholder 3"/>
          <p:cNvSpPr>
            <a:spLocks noGrp="1"/>
          </p:cNvSpPr>
          <p:nvPr>
            <p:ph type="sldNum" sz="quarter" idx="5"/>
          </p:nvPr>
        </p:nvSpPr>
        <p:spPr/>
        <p:txBody>
          <a:bodyPr/>
          <a:lstStyle/>
          <a:p>
            <a:fld id="{DA754C9B-B635-4C68-A0CA-093A49503A58}" type="slidenum">
              <a:rPr lang="en-US" smtClean="0"/>
              <a:t>8</a:t>
            </a:fld>
            <a:endParaRPr lang="en-US"/>
          </a:p>
        </p:txBody>
      </p:sp>
    </p:spTree>
    <p:extLst>
      <p:ext uri="{BB962C8B-B14F-4D97-AF65-F5344CB8AC3E}">
        <p14:creationId xmlns:p14="http://schemas.microsoft.com/office/powerpoint/2010/main" val="1134242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DA754C9B-B635-4C68-A0CA-093A49503A58}" type="slidenum">
              <a:rPr lang="en-US" smtClean="0"/>
              <a:t>9</a:t>
            </a:fld>
            <a:endParaRPr lang="en-US"/>
          </a:p>
        </p:txBody>
      </p:sp>
    </p:spTree>
    <p:extLst>
      <p:ext uri="{BB962C8B-B14F-4D97-AF65-F5344CB8AC3E}">
        <p14:creationId xmlns:p14="http://schemas.microsoft.com/office/powerpoint/2010/main" val="2451963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a:p>
        </p:txBody>
      </p:sp>
      <p:sp>
        <p:nvSpPr>
          <p:cNvPr id="4" name="Slide Number Placeholder 3"/>
          <p:cNvSpPr>
            <a:spLocks noGrp="1"/>
          </p:cNvSpPr>
          <p:nvPr>
            <p:ph type="sldNum" sz="quarter" idx="5"/>
          </p:nvPr>
        </p:nvSpPr>
        <p:spPr/>
        <p:txBody>
          <a:bodyPr/>
          <a:lstStyle/>
          <a:p>
            <a:fld id="{DA754C9B-B635-4C68-A0CA-093A49503A58}" type="slidenum">
              <a:rPr lang="en-US" smtClean="0"/>
              <a:t>10</a:t>
            </a:fld>
            <a:endParaRPr lang="en-US"/>
          </a:p>
        </p:txBody>
      </p:sp>
    </p:spTree>
    <p:extLst>
      <p:ext uri="{BB962C8B-B14F-4D97-AF65-F5344CB8AC3E}">
        <p14:creationId xmlns:p14="http://schemas.microsoft.com/office/powerpoint/2010/main" val="1067724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680322" y="2733709"/>
            <a:ext cx="8144134" cy="1373070"/>
          </a:xfrm>
        </p:spPr>
        <p:txBody>
          <a:bodyPr anchor="b">
            <a:noAutofit/>
          </a:bodyPr>
          <a:lstStyle>
            <a:lvl1pPr algn="r">
              <a:defRPr sz="5400">
                <a:latin typeface="Century Gothic" panose="020B0502020202020204" pitchFamily="34" charset="0"/>
              </a:defRPr>
            </a:lvl1pPr>
          </a:lstStyle>
          <a:p>
            <a:r>
              <a:rPr lang="en-US"/>
              <a:t>CLICK TO EDIT MASTER TITLE STYLE</a:t>
            </a:r>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99927" y="5936187"/>
            <a:ext cx="2743200" cy="365125"/>
          </a:xfrm>
          <a:prstGeom prst="rect">
            <a:avLst/>
          </a:prstGeom>
        </p:spPr>
        <p:txBody>
          <a:bodyPr/>
          <a:lstStyle/>
          <a:p>
            <a:fld id="{08116152-5411-4E99-8901-53F8A43DE66C}" type="datetime1">
              <a:rPr lang="en-US" smtClean="0"/>
              <a:t>8/3/2023</a:t>
            </a:fld>
            <a:endParaRPr lang="en-US"/>
          </a:p>
        </p:txBody>
      </p:sp>
      <p:sp>
        <p:nvSpPr>
          <p:cNvPr id="5"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pPr/>
              <a:t>‹#›</a:t>
            </a:fld>
            <a:endParaRPr lang="en-US"/>
          </a:p>
        </p:txBody>
      </p:sp>
      <p:pic>
        <p:nvPicPr>
          <p:cNvPr id="11" name="Picture 10"/>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370854" y="2945759"/>
            <a:ext cx="2541746" cy="931974"/>
          </a:xfrm>
          <a:prstGeom prst="rect">
            <a:avLst/>
          </a:prstGeom>
        </p:spPr>
      </p:pic>
    </p:spTree>
    <p:extLst>
      <p:ext uri="{BB962C8B-B14F-4D97-AF65-F5344CB8AC3E}">
        <p14:creationId xmlns:p14="http://schemas.microsoft.com/office/powerpoint/2010/main" val="40077716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p:cNvSpPr>
            <a:spLocks noGrp="1"/>
          </p:cNvSpPr>
          <p:nvPr>
            <p:ph type="dt" sz="half" idx="10"/>
          </p:nvPr>
        </p:nvSpPr>
        <p:spPr>
          <a:xfrm>
            <a:off x="8199927" y="5936187"/>
            <a:ext cx="2743200" cy="365125"/>
          </a:xfrm>
          <a:prstGeom prst="rect">
            <a:avLst/>
          </a:prstGeom>
        </p:spPr>
        <p:txBody>
          <a:bodyPr/>
          <a:lstStyle/>
          <a:p>
            <a:fld id="{04163B63-0CE8-465B-AB9A-228011F45B62}" type="datetime1">
              <a:rPr lang="en-US" smtClean="0"/>
              <a:t>8/3/2023</a:t>
            </a:fld>
            <a:endParaRPr lang="en-US"/>
          </a:p>
        </p:txBody>
      </p:sp>
      <p:sp>
        <p:nvSpPr>
          <p:cNvPr id="13"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4" name="Slide Number Placeholder 5"/>
          <p:cNvSpPr txBox="1">
            <a:spLocks/>
          </p:cNvSpPr>
          <p:nvPr/>
        </p:nvSpPr>
        <p:spPr>
          <a:xfrm>
            <a:off x="680321" y="5936186"/>
            <a:ext cx="648946" cy="373137"/>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smtClean="0"/>
              <a:pPr/>
              <a:t>‹#›</a:t>
            </a:fld>
            <a:endParaRPr lang="en-US"/>
          </a:p>
        </p:txBody>
      </p:sp>
    </p:spTree>
    <p:extLst>
      <p:ext uri="{BB962C8B-B14F-4D97-AF65-F5344CB8AC3E}">
        <p14:creationId xmlns:p14="http://schemas.microsoft.com/office/powerpoint/2010/main" val="181113064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solidFill>
                  <a:schemeClr val="bg2"/>
                </a:solidFill>
              </a:defRPr>
            </a:lvl1pPr>
          </a:lstStyle>
          <a:p>
            <a:r>
              <a:rPr lang="en-US"/>
              <a:t>Click to edit Master title style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a:solidFill>
                  <a:schemeClr val="bg2"/>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a:solidFill>
                  <a:schemeClr val="bg2"/>
                </a:solidFill>
                <a:effectLst/>
              </a:rPr>
              <a:t>”</a:t>
            </a:r>
          </a:p>
        </p:txBody>
      </p:sp>
      <p:pic>
        <p:nvPicPr>
          <p:cNvPr id="18" name="Picture 17"/>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4874825"/>
            <a:ext cx="1057834" cy="917091"/>
          </a:xfrm>
          <a:prstGeom prst="rect">
            <a:avLst/>
          </a:prstGeom>
        </p:spPr>
      </p:pic>
      <p:sp>
        <p:nvSpPr>
          <p:cNvPr id="19" name="Date Placeholder 3"/>
          <p:cNvSpPr>
            <a:spLocks noGrp="1"/>
          </p:cNvSpPr>
          <p:nvPr>
            <p:ph type="dt" sz="half" idx="10"/>
          </p:nvPr>
        </p:nvSpPr>
        <p:spPr>
          <a:xfrm>
            <a:off x="8199927" y="5936187"/>
            <a:ext cx="2743200" cy="365125"/>
          </a:xfrm>
          <a:prstGeom prst="rect">
            <a:avLst/>
          </a:prstGeom>
        </p:spPr>
        <p:txBody>
          <a:bodyPr/>
          <a:lstStyle/>
          <a:p>
            <a:fld id="{04163B63-0CE8-465B-AB9A-228011F45B62}" type="datetime1">
              <a:rPr lang="en-US" smtClean="0"/>
              <a:t>8/3/2023</a:t>
            </a:fld>
            <a:endParaRPr lang="en-US"/>
          </a:p>
        </p:txBody>
      </p:sp>
      <p:sp>
        <p:nvSpPr>
          <p:cNvPr id="20"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21"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23684420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928177"/>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680319" y="4711615"/>
            <a:ext cx="9613862" cy="588535"/>
          </a:xfrm>
        </p:spPr>
        <p:txBody>
          <a:bodyPr anchor="b"/>
          <a:lstStyle>
            <a:lvl1pPr>
              <a:defRPr sz="3200"/>
            </a:lvl1pPr>
          </a:lstStyle>
          <a:p>
            <a:r>
              <a:rPr lang="en-US"/>
              <a:t>CLICK TO EDIT MASTER TITLE STYLE</a:t>
            </a:r>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solidFill>
                  <a:schemeClr val="tx1">
                    <a:lumMod val="8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3" name="Date Placeholder 3"/>
          <p:cNvSpPr>
            <a:spLocks noGrp="1"/>
          </p:cNvSpPr>
          <p:nvPr>
            <p:ph type="dt" sz="half" idx="10"/>
          </p:nvPr>
        </p:nvSpPr>
        <p:spPr>
          <a:xfrm>
            <a:off x="8199927" y="5936187"/>
            <a:ext cx="2743200" cy="365125"/>
          </a:xfrm>
          <a:prstGeom prst="rect">
            <a:avLst/>
          </a:prstGeom>
        </p:spPr>
        <p:txBody>
          <a:bodyPr/>
          <a:lstStyle/>
          <a:p>
            <a:fld id="{04163B63-0CE8-465B-AB9A-228011F45B62}" type="datetime1">
              <a:rPr lang="en-US" smtClean="0"/>
              <a:t>8/3/2023</a:t>
            </a:fld>
            <a:endParaRPr lang="en-US"/>
          </a:p>
        </p:txBody>
      </p:sp>
      <p:sp>
        <p:nvSpPr>
          <p:cNvPr id="14"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5" name="Slide Number Placeholder 5"/>
          <p:cNvSpPr txBox="1">
            <a:spLocks/>
          </p:cNvSpPr>
          <p:nvPr/>
        </p:nvSpPr>
        <p:spPr>
          <a:xfrm>
            <a:off x="680321" y="5936186"/>
            <a:ext cx="648946" cy="373137"/>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smtClean="0"/>
              <a:pPr/>
              <a:t>‹#›</a:t>
            </a:fld>
            <a:endParaRPr lang="en-US"/>
          </a:p>
        </p:txBody>
      </p:sp>
      <p:pic>
        <p:nvPicPr>
          <p:cNvPr id="16" name="Picture 15"/>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4874825"/>
            <a:ext cx="1057834" cy="917091"/>
          </a:xfrm>
          <a:prstGeom prst="rect">
            <a:avLst/>
          </a:prstGeom>
        </p:spPr>
      </p:pic>
    </p:spTree>
    <p:extLst>
      <p:ext uri="{BB962C8B-B14F-4D97-AF65-F5344CB8AC3E}">
        <p14:creationId xmlns:p14="http://schemas.microsoft.com/office/powerpoint/2010/main" val="326215447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hasCustomPrompt="1"/>
          </p:nvPr>
        </p:nvSpPr>
        <p:spPr>
          <a:xfrm>
            <a:off x="669222" y="753228"/>
            <a:ext cx="9624960" cy="1080938"/>
          </a:xfrm>
        </p:spPr>
        <p:txBody>
          <a:bodyPr/>
          <a:lstStyle/>
          <a:p>
            <a:r>
              <a:rPr lang="en-US"/>
              <a:t>CLICK TO EDIT MASTER TITLE STYLE</a:t>
            </a:r>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8" name="Date Placeholder 3"/>
          <p:cNvSpPr>
            <a:spLocks noGrp="1"/>
          </p:cNvSpPr>
          <p:nvPr>
            <p:ph type="dt" sz="half" idx="10"/>
          </p:nvPr>
        </p:nvSpPr>
        <p:spPr>
          <a:xfrm>
            <a:off x="8199927" y="5936187"/>
            <a:ext cx="2743200" cy="365125"/>
          </a:xfrm>
          <a:prstGeom prst="rect">
            <a:avLst/>
          </a:prstGeom>
        </p:spPr>
        <p:txBody>
          <a:bodyPr/>
          <a:lstStyle/>
          <a:p>
            <a:fld id="{04163B63-0CE8-465B-AB9A-228011F45B62}" type="datetime1">
              <a:rPr lang="en-US" smtClean="0"/>
              <a:t>8/3/2023</a:t>
            </a:fld>
            <a:endParaRPr lang="en-US"/>
          </a:p>
        </p:txBody>
      </p:sp>
      <p:sp>
        <p:nvSpPr>
          <p:cNvPr id="19"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20"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pPr/>
              <a:t>‹#›</a:t>
            </a:fld>
            <a:endParaRPr lang="en-US"/>
          </a:p>
        </p:txBody>
      </p:sp>
      <p:pic>
        <p:nvPicPr>
          <p:cNvPr id="21" name="Picture 20"/>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Tree>
    <p:extLst>
      <p:ext uri="{BB962C8B-B14F-4D97-AF65-F5344CB8AC3E}">
        <p14:creationId xmlns:p14="http://schemas.microsoft.com/office/powerpoint/2010/main" val="317139842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hasCustomPrompt="1"/>
          </p:nvPr>
        </p:nvSpPr>
        <p:spPr>
          <a:xfrm>
            <a:off x="680322" y="753228"/>
            <a:ext cx="9613860" cy="1080938"/>
          </a:xfrm>
        </p:spPr>
        <p:txBody>
          <a:bodyPr/>
          <a:lstStyle/>
          <a:p>
            <a:r>
              <a:rPr lang="en-US"/>
              <a:t>CLICK TO EDIT MASTER TITLE STYLE</a:t>
            </a:r>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8" name="Date Placeholder 3"/>
          <p:cNvSpPr>
            <a:spLocks noGrp="1"/>
          </p:cNvSpPr>
          <p:nvPr>
            <p:ph type="dt" sz="half" idx="10"/>
          </p:nvPr>
        </p:nvSpPr>
        <p:spPr>
          <a:xfrm>
            <a:off x="8199927" y="5936187"/>
            <a:ext cx="2743200" cy="365125"/>
          </a:xfrm>
          <a:prstGeom prst="rect">
            <a:avLst/>
          </a:prstGeom>
        </p:spPr>
        <p:txBody>
          <a:bodyPr/>
          <a:lstStyle/>
          <a:p>
            <a:fld id="{04163B63-0CE8-465B-AB9A-228011F45B62}" type="datetime1">
              <a:rPr lang="en-US" smtClean="0"/>
              <a:t>8/3/2023</a:t>
            </a:fld>
            <a:endParaRPr lang="en-US"/>
          </a:p>
        </p:txBody>
      </p:sp>
      <p:sp>
        <p:nvSpPr>
          <p:cNvPr id="29"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31"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pPr/>
              <a:t>‹#›</a:t>
            </a:fld>
            <a:endParaRPr lang="en-US"/>
          </a:p>
        </p:txBody>
      </p:sp>
      <p:pic>
        <p:nvPicPr>
          <p:cNvPr id="32" name="Picture 31"/>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Tree>
    <p:extLst>
      <p:ext uri="{BB962C8B-B14F-4D97-AF65-F5344CB8AC3E}">
        <p14:creationId xmlns:p14="http://schemas.microsoft.com/office/powerpoint/2010/main" val="380833411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3" name="Shape 10">
            <a:extLst>
              <a:ext uri="{FF2B5EF4-FFF2-40B4-BE49-F238E27FC236}">
                <a16:creationId xmlns:a16="http://schemas.microsoft.com/office/drawing/2014/main" id="{7CECA024-EAF8-45FF-BD2B-1106C5359240}"/>
              </a:ext>
            </a:extLst>
          </p:cNvPr>
          <p:cNvSpPr>
            <a:spLocks noChangeArrowheads="1"/>
          </p:cNvSpPr>
          <p:nvPr/>
        </p:nvSpPr>
        <p:spPr bwMode="auto">
          <a:xfrm>
            <a:off x="10059988" y="876300"/>
            <a:ext cx="1731962" cy="577850"/>
          </a:xfrm>
          <a:prstGeom prst="triangle">
            <a:avLst>
              <a:gd name="adj" fmla="val 32426"/>
            </a:avLst>
          </a:prstGeom>
          <a:solidFill>
            <a:srgbClr val="001122"/>
          </a:solidFill>
          <a:ln>
            <a:noFill/>
          </a:ln>
        </p:spPr>
        <p:txBody>
          <a:bodyPr lIns="121900" tIns="121900" rIns="121900" bIns="121900"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defRPr/>
            </a:pPr>
            <a:endParaRPr lang="en-US" altLang="en-US" sz="2400">
              <a:latin typeface="Arvo"/>
              <a:ea typeface="Arvo"/>
              <a:cs typeface="Arvo"/>
              <a:sym typeface="Arvo"/>
            </a:endParaRPr>
          </a:p>
        </p:txBody>
      </p:sp>
      <p:grpSp>
        <p:nvGrpSpPr>
          <p:cNvPr id="4" name="Shape 11">
            <a:extLst>
              <a:ext uri="{FF2B5EF4-FFF2-40B4-BE49-F238E27FC236}">
                <a16:creationId xmlns:a16="http://schemas.microsoft.com/office/drawing/2014/main" id="{2CD6AC65-CE70-4CA3-9C1C-0CB0689BA36D}"/>
              </a:ext>
            </a:extLst>
          </p:cNvPr>
          <p:cNvGrpSpPr/>
          <p:nvPr/>
        </p:nvGrpSpPr>
        <p:grpSpPr>
          <a:xfrm>
            <a:off x="0" y="-9451"/>
            <a:ext cx="11548531" cy="6867451"/>
            <a:chOff x="0" y="-7088"/>
            <a:chExt cx="8661398" cy="5150588"/>
          </a:xfrm>
          <a:solidFill>
            <a:srgbClr val="32A3D3"/>
          </a:solidFill>
        </p:grpSpPr>
        <p:sp>
          <p:nvSpPr>
            <p:cNvPr id="5" name="Shape 12">
              <a:extLst>
                <a:ext uri="{FF2B5EF4-FFF2-40B4-BE49-F238E27FC236}">
                  <a16:creationId xmlns:a16="http://schemas.microsoft.com/office/drawing/2014/main" id="{B0D5724A-6024-47BE-833F-C61F20DA653A}"/>
                </a:ext>
              </a:extLst>
            </p:cNvPr>
            <p:cNvSpPr/>
            <p:nvPr/>
          </p:nvSpPr>
          <p:spPr>
            <a:xfrm>
              <a:off x="0" y="0"/>
              <a:ext cx="3525000" cy="5143500"/>
            </a:xfrm>
            <a:prstGeom prst="rect">
              <a:avLst/>
            </a:prstGeom>
            <a:grpFill/>
            <a:ln>
              <a:noFill/>
            </a:ln>
          </p:spPr>
          <p:txBody>
            <a:bodyPr spcFirstLastPara="1" lIns="91425" tIns="91425" rIns="91425" bIns="91425" anchor="ctr"/>
            <a:lstStyle/>
            <a:p>
              <a:pPr eaLnBrk="1" fontAlgn="auto" hangingPunct="1">
                <a:spcBef>
                  <a:spcPts val="0"/>
                </a:spcBef>
                <a:spcAft>
                  <a:spcPts val="0"/>
                </a:spcAft>
                <a:buClr>
                  <a:srgbClr val="000000"/>
                </a:buClr>
                <a:buFont typeface="Arial"/>
                <a:buNone/>
                <a:defRPr/>
              </a:pPr>
              <a:endParaRPr sz="2400" kern="0">
                <a:latin typeface="Arial"/>
                <a:ea typeface="Arial"/>
                <a:cs typeface="Arial"/>
                <a:sym typeface="Arial"/>
              </a:endParaRPr>
            </a:p>
          </p:txBody>
        </p:sp>
        <p:sp>
          <p:nvSpPr>
            <p:cNvPr id="6" name="Shape 13">
              <a:extLst>
                <a:ext uri="{FF2B5EF4-FFF2-40B4-BE49-F238E27FC236}">
                  <a16:creationId xmlns:a16="http://schemas.microsoft.com/office/drawing/2014/main" id="{908BB8AF-CDD1-4B06-95B0-CAB193FF5587}"/>
                </a:ext>
              </a:extLst>
            </p:cNvPr>
            <p:cNvSpPr/>
            <p:nvPr/>
          </p:nvSpPr>
          <p:spPr>
            <a:xfrm rot="10800000" flipH="1">
              <a:off x="3517898" y="-7088"/>
              <a:ext cx="5143500" cy="5143500"/>
            </a:xfrm>
            <a:prstGeom prst="rtTriangle">
              <a:avLst/>
            </a:prstGeom>
            <a:grpFill/>
            <a:ln>
              <a:noFill/>
            </a:ln>
          </p:spPr>
          <p:txBody>
            <a:bodyPr spcFirstLastPara="1" lIns="91425" tIns="91425" rIns="91425" bIns="91425" anchor="ctr"/>
            <a:lstStyle/>
            <a:p>
              <a:pPr eaLnBrk="1" fontAlgn="auto" hangingPunct="1">
                <a:spcBef>
                  <a:spcPts val="0"/>
                </a:spcBef>
                <a:spcAft>
                  <a:spcPts val="0"/>
                </a:spcAft>
                <a:buClr>
                  <a:srgbClr val="000000"/>
                </a:buClr>
                <a:buFont typeface="Arial"/>
                <a:buNone/>
                <a:defRPr/>
              </a:pPr>
              <a:endParaRPr sz="2400" kern="0">
                <a:latin typeface="Arvo"/>
                <a:ea typeface="Arvo"/>
                <a:cs typeface="Arvo"/>
                <a:sym typeface="Arvo"/>
              </a:endParaRPr>
            </a:p>
          </p:txBody>
        </p:sp>
      </p:grpSp>
      <p:grpSp>
        <p:nvGrpSpPr>
          <p:cNvPr id="7" name="Shape 14">
            <a:extLst>
              <a:ext uri="{FF2B5EF4-FFF2-40B4-BE49-F238E27FC236}">
                <a16:creationId xmlns:a16="http://schemas.microsoft.com/office/drawing/2014/main" id="{BC1EBE3B-FB6E-4226-8F9B-090A3658172E}"/>
              </a:ext>
            </a:extLst>
          </p:cNvPr>
          <p:cNvGrpSpPr/>
          <p:nvPr/>
        </p:nvGrpSpPr>
        <p:grpSpPr>
          <a:xfrm rot="10800000" flipH="1">
            <a:off x="2" y="1454351"/>
            <a:ext cx="11796669" cy="3949300"/>
            <a:chOff x="-8178042" y="-4493254"/>
            <a:chExt cx="19483598" cy="6522736"/>
          </a:xfrm>
          <a:solidFill>
            <a:srgbClr val="003366"/>
          </a:solidFill>
        </p:grpSpPr>
        <p:sp>
          <p:nvSpPr>
            <p:cNvPr id="8" name="Shape 15">
              <a:extLst>
                <a:ext uri="{FF2B5EF4-FFF2-40B4-BE49-F238E27FC236}">
                  <a16:creationId xmlns:a16="http://schemas.microsoft.com/office/drawing/2014/main" id="{9473A5CE-EB6C-45E8-8F83-F9947A06556C}"/>
                </a:ext>
              </a:extLst>
            </p:cNvPr>
            <p:cNvSpPr/>
            <p:nvPr/>
          </p:nvSpPr>
          <p:spPr>
            <a:xfrm>
              <a:off x="-8178042" y="-4493118"/>
              <a:ext cx="12968400" cy="6522600"/>
            </a:xfrm>
            <a:prstGeom prst="rect">
              <a:avLst/>
            </a:prstGeom>
            <a:grpFill/>
            <a:ln>
              <a:noFill/>
            </a:ln>
          </p:spPr>
          <p:txBody>
            <a:bodyPr spcFirstLastPara="1" lIns="91425" tIns="91425" rIns="91425" bIns="91425" anchor="ctr"/>
            <a:lstStyle/>
            <a:p>
              <a:pPr eaLnBrk="1" fontAlgn="auto" hangingPunct="1">
                <a:spcBef>
                  <a:spcPts val="0"/>
                </a:spcBef>
                <a:spcAft>
                  <a:spcPts val="0"/>
                </a:spcAft>
                <a:buClr>
                  <a:srgbClr val="000000"/>
                </a:buClr>
                <a:buFont typeface="Arial"/>
                <a:buNone/>
                <a:defRPr/>
              </a:pPr>
              <a:endParaRPr sz="2400" kern="0">
                <a:latin typeface="Arvo"/>
                <a:ea typeface="Arvo"/>
                <a:cs typeface="Arvo"/>
                <a:sym typeface="Arvo"/>
              </a:endParaRPr>
            </a:p>
          </p:txBody>
        </p:sp>
        <p:sp>
          <p:nvSpPr>
            <p:cNvPr id="9" name="Shape 16">
              <a:extLst>
                <a:ext uri="{FF2B5EF4-FFF2-40B4-BE49-F238E27FC236}">
                  <a16:creationId xmlns:a16="http://schemas.microsoft.com/office/drawing/2014/main" id="{73DA7774-BFB7-498C-BD40-239FE02D96A2}"/>
                </a:ext>
              </a:extLst>
            </p:cNvPr>
            <p:cNvSpPr/>
            <p:nvPr/>
          </p:nvSpPr>
          <p:spPr>
            <a:xfrm>
              <a:off x="4782955" y="-4493254"/>
              <a:ext cx="6522600" cy="6522600"/>
            </a:xfrm>
            <a:prstGeom prst="rtTriangle">
              <a:avLst/>
            </a:prstGeom>
            <a:grpFill/>
            <a:ln>
              <a:noFill/>
            </a:ln>
          </p:spPr>
          <p:txBody>
            <a:bodyPr spcFirstLastPara="1" lIns="91425" tIns="91425" rIns="91425" bIns="91425" anchor="ctr"/>
            <a:lstStyle/>
            <a:p>
              <a:pPr eaLnBrk="1" fontAlgn="auto" hangingPunct="1">
                <a:spcBef>
                  <a:spcPts val="0"/>
                </a:spcBef>
                <a:spcAft>
                  <a:spcPts val="0"/>
                </a:spcAft>
                <a:buClr>
                  <a:srgbClr val="000000"/>
                </a:buClr>
                <a:buFont typeface="Arial"/>
                <a:buNone/>
                <a:defRPr/>
              </a:pPr>
              <a:endParaRPr sz="2400" kern="0">
                <a:latin typeface="Arvo"/>
                <a:ea typeface="Arvo"/>
                <a:cs typeface="Arvo"/>
                <a:sym typeface="Arvo"/>
              </a:endParaRPr>
            </a:p>
          </p:txBody>
        </p:sp>
      </p:grpSp>
      <p:grpSp>
        <p:nvGrpSpPr>
          <p:cNvPr id="10" name="Shape 17">
            <a:extLst>
              <a:ext uri="{FF2B5EF4-FFF2-40B4-BE49-F238E27FC236}">
                <a16:creationId xmlns:a16="http://schemas.microsoft.com/office/drawing/2014/main" id="{7C6B340A-D472-42E3-B01D-106F413DAA27}"/>
              </a:ext>
            </a:extLst>
          </p:cNvPr>
          <p:cNvGrpSpPr>
            <a:grpSpLocks/>
          </p:cNvGrpSpPr>
          <p:nvPr/>
        </p:nvGrpSpPr>
        <p:grpSpPr bwMode="auto">
          <a:xfrm>
            <a:off x="4902200" y="5703888"/>
            <a:ext cx="7308850" cy="577850"/>
            <a:chOff x="5582265" y="4646738"/>
            <a:chExt cx="5480829" cy="432996"/>
          </a:xfrm>
        </p:grpSpPr>
        <p:sp>
          <p:nvSpPr>
            <p:cNvPr id="11" name="Shape 18">
              <a:extLst>
                <a:ext uri="{FF2B5EF4-FFF2-40B4-BE49-F238E27FC236}">
                  <a16:creationId xmlns:a16="http://schemas.microsoft.com/office/drawing/2014/main" id="{C4C2A930-4E23-45D4-9BFC-B47EC6554813}"/>
                </a:ext>
              </a:extLst>
            </p:cNvPr>
            <p:cNvSpPr/>
            <p:nvPr/>
          </p:nvSpPr>
          <p:spPr>
            <a:xfrm rot="10800000">
              <a:off x="5582265" y="4948884"/>
              <a:ext cx="394039" cy="130850"/>
            </a:xfrm>
            <a:prstGeom prst="triangle">
              <a:avLst>
                <a:gd name="adj" fmla="val 32425"/>
              </a:avLst>
            </a:prstGeom>
            <a:solidFill>
              <a:schemeClr val="accent3">
                <a:lumMod val="75000"/>
              </a:schemeClr>
            </a:solidFill>
            <a:ln>
              <a:noFill/>
            </a:ln>
          </p:spPr>
          <p:txBody>
            <a:bodyPr spcFirstLastPara="1" lIns="91425" tIns="91425" rIns="91425" bIns="91425" anchor="ctr"/>
            <a:lstStyle/>
            <a:p>
              <a:pPr eaLnBrk="1" fontAlgn="auto" hangingPunct="1">
                <a:spcBef>
                  <a:spcPts val="0"/>
                </a:spcBef>
                <a:spcAft>
                  <a:spcPts val="0"/>
                </a:spcAft>
                <a:buClr>
                  <a:srgbClr val="000000"/>
                </a:buClr>
                <a:buFont typeface="Arial"/>
                <a:buNone/>
                <a:defRPr/>
              </a:pPr>
              <a:endParaRPr sz="2400" kern="0">
                <a:latin typeface="Arial"/>
                <a:ea typeface="Arial"/>
                <a:cs typeface="Arial"/>
                <a:sym typeface="Arial"/>
              </a:endParaRPr>
            </a:p>
          </p:txBody>
        </p:sp>
        <p:grpSp>
          <p:nvGrpSpPr>
            <p:cNvPr id="12" name="Shape 19">
              <a:extLst>
                <a:ext uri="{FF2B5EF4-FFF2-40B4-BE49-F238E27FC236}">
                  <a16:creationId xmlns:a16="http://schemas.microsoft.com/office/drawing/2014/main" id="{F9CEE31A-A20B-4A5A-8863-3E809EA17F1F}"/>
                </a:ext>
              </a:extLst>
            </p:cNvPr>
            <p:cNvGrpSpPr>
              <a:grpSpLocks/>
            </p:cNvGrpSpPr>
            <p:nvPr/>
          </p:nvGrpSpPr>
          <p:grpSpPr bwMode="auto">
            <a:xfrm flipH="1">
              <a:off x="5585232" y="4646738"/>
              <a:ext cx="5477861" cy="304551"/>
              <a:chOff x="-24158748" y="330075"/>
              <a:chExt cx="30568423" cy="1699506"/>
            </a:xfrm>
          </p:grpSpPr>
          <p:sp>
            <p:nvSpPr>
              <p:cNvPr id="13" name="Shape 20">
                <a:extLst>
                  <a:ext uri="{FF2B5EF4-FFF2-40B4-BE49-F238E27FC236}">
                    <a16:creationId xmlns:a16="http://schemas.microsoft.com/office/drawing/2014/main" id="{469F0C49-0BB8-4BDD-9D62-792EBDFCDBC2}"/>
                  </a:ext>
                </a:extLst>
              </p:cNvPr>
              <p:cNvSpPr>
                <a:spLocks noChangeArrowheads="1"/>
              </p:cNvSpPr>
              <p:nvPr/>
            </p:nvSpPr>
            <p:spPr bwMode="auto">
              <a:xfrm>
                <a:off x="-24158752" y="330075"/>
                <a:ext cx="28910916" cy="1699360"/>
              </a:xfrm>
              <a:prstGeom prst="rect">
                <a:avLst/>
              </a:prstGeom>
              <a:solidFill>
                <a:srgbClr val="CC6600"/>
              </a:solidFill>
              <a:ln>
                <a:noFill/>
              </a:ln>
            </p:spPr>
            <p:txBody>
              <a:bodyPr lIns="91425" tIns="91425" rIns="91425" bIns="91425"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defRPr/>
                </a:pPr>
                <a:endParaRPr lang="en-US" altLang="en-US" sz="2400"/>
              </a:p>
            </p:txBody>
          </p:sp>
          <p:sp>
            <p:nvSpPr>
              <p:cNvPr id="14" name="Shape 21">
                <a:extLst>
                  <a:ext uri="{FF2B5EF4-FFF2-40B4-BE49-F238E27FC236}">
                    <a16:creationId xmlns:a16="http://schemas.microsoft.com/office/drawing/2014/main" id="{C6BD2B6A-49F1-475A-91D5-2F07654C0866}"/>
                  </a:ext>
                </a:extLst>
              </p:cNvPr>
              <p:cNvSpPr>
                <a:spLocks noChangeArrowheads="1"/>
              </p:cNvSpPr>
              <p:nvPr/>
            </p:nvSpPr>
            <p:spPr bwMode="auto">
              <a:xfrm>
                <a:off x="4712305" y="330075"/>
                <a:ext cx="1700642" cy="1699360"/>
              </a:xfrm>
              <a:prstGeom prst="rtTriangle">
                <a:avLst/>
              </a:prstGeom>
              <a:solidFill>
                <a:srgbClr val="CC6600"/>
              </a:solidFill>
              <a:ln>
                <a:noFill/>
              </a:ln>
            </p:spPr>
            <p:txBody>
              <a:bodyPr lIns="91425" tIns="91425" rIns="91425" bIns="91425" anchor="ctr"/>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defRPr/>
                </a:pPr>
                <a:endParaRPr lang="en-US" altLang="en-US" sz="2400"/>
              </a:p>
            </p:txBody>
          </p:sp>
        </p:grpSp>
      </p:grpSp>
      <p:sp>
        <p:nvSpPr>
          <p:cNvPr id="22" name="Shape 22"/>
          <p:cNvSpPr txBox="1">
            <a:spLocks noGrp="1"/>
          </p:cNvSpPr>
          <p:nvPr>
            <p:ph type="ctrTitle"/>
          </p:nvPr>
        </p:nvSpPr>
        <p:spPr>
          <a:xfrm>
            <a:off x="914400" y="1454333"/>
            <a:ext cx="7157200" cy="3949200"/>
          </a:xfrm>
          <a:prstGeom prst="rect">
            <a:avLst/>
          </a:prstGeom>
        </p:spPr>
        <p:txBody>
          <a:bodyPr spcFirstLastPara="1"/>
          <a:lstStyle>
            <a:lvl1pPr lvl="0">
              <a:spcBef>
                <a:spcPts val="0"/>
              </a:spcBef>
              <a:spcAft>
                <a:spcPts val="0"/>
              </a:spcAft>
              <a:buSzPts val="4800"/>
              <a:buNone/>
              <a:defRPr sz="6400">
                <a:latin typeface="Calibri" panose="020F0502020204030204" pitchFamily="34" charset="0"/>
                <a:cs typeface="Calibri" panose="020F0502020204030204" pitchFamily="34" charset="0"/>
              </a:defRPr>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r>
              <a:rPr lang="en-US"/>
              <a:t>Click to edit Master title style</a:t>
            </a:r>
            <a:endParaRPr/>
          </a:p>
        </p:txBody>
      </p:sp>
    </p:spTree>
    <p:extLst>
      <p:ext uri="{BB962C8B-B14F-4D97-AF65-F5344CB8AC3E}">
        <p14:creationId xmlns:p14="http://schemas.microsoft.com/office/powerpoint/2010/main" val="746303806"/>
      </p:ext>
    </p:extLst>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p:txBody>
          <a:bodyPr/>
          <a:lstStyle>
            <a:lvl1pPr>
              <a:defRPr>
                <a:latin typeface="Century Gothic" panose="020B0502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marL="228600" indent="-228600">
              <a:buFont typeface="Wingdings" panose="05000000000000000000" pitchFamily="2" charset="2"/>
              <a:buChar char="§"/>
              <a:defRPr>
                <a:solidFill>
                  <a:schemeClr val="accent2"/>
                </a:solidFill>
              </a:defRPr>
            </a:lvl1pPr>
            <a:lvl2pPr marL="685800" indent="-228600">
              <a:buFont typeface="Wingdings" panose="05000000000000000000" pitchFamily="2" charset="2"/>
              <a:buChar char="§"/>
              <a:defRPr>
                <a:solidFill>
                  <a:schemeClr val="accent2"/>
                </a:solidFill>
              </a:defRPr>
            </a:lvl2pPr>
            <a:lvl3pPr marL="1143000" indent="-228600">
              <a:buFont typeface="Wingdings" panose="05000000000000000000" pitchFamily="2" charset="2"/>
              <a:buChar char="§"/>
              <a:defRPr>
                <a:solidFill>
                  <a:schemeClr val="accent2"/>
                </a:solidFill>
              </a:defRPr>
            </a:lvl3pPr>
            <a:lvl4pPr marL="1600200" indent="-228600">
              <a:buFont typeface="Wingdings" panose="05000000000000000000" pitchFamily="2" charset="2"/>
              <a:buChar char="§"/>
              <a:defRPr>
                <a:solidFill>
                  <a:schemeClr val="accent2"/>
                </a:solidFill>
              </a:defRPr>
            </a:lvl4pPr>
            <a:lvl5pPr marL="2057400" indent="-228600">
              <a:buFont typeface="Wingdings" panose="05000000000000000000" pitchFamily="2" charset="2"/>
              <a:buChar char="§"/>
              <a:defRPr>
                <a:solidFill>
                  <a:schemeClr val="accent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p:nvPicPr>
        <p:blipFill rotWithShape="1">
          <a:blip r:embed="rId4" cstate="hqprint">
            <a:extLst>
              <a:ext uri="{28A0092B-C50C-407E-A947-70E740481C1C}">
                <a14:useLocalDpi xmlns:a14="http://schemas.microsoft.com/office/drawing/2010/main" val="0"/>
              </a:ext>
            </a:extLst>
          </a:blip>
          <a:srcRect/>
          <a:stretch/>
        </p:blipFill>
        <p:spPr>
          <a:xfrm>
            <a:off x="10897946" y="947119"/>
            <a:ext cx="1057834" cy="917091"/>
          </a:xfrm>
          <a:prstGeom prst="rect">
            <a:avLst/>
          </a:prstGeom>
        </p:spPr>
      </p:pic>
      <p:sp>
        <p:nvSpPr>
          <p:cNvPr id="12" name="Date Placeholder 3"/>
          <p:cNvSpPr>
            <a:spLocks noGrp="1"/>
          </p:cNvSpPr>
          <p:nvPr>
            <p:ph type="dt" sz="half" idx="10"/>
          </p:nvPr>
        </p:nvSpPr>
        <p:spPr>
          <a:xfrm>
            <a:off x="8199927" y="5936187"/>
            <a:ext cx="2743200" cy="365125"/>
          </a:xfrm>
          <a:prstGeom prst="rect">
            <a:avLst/>
          </a:prstGeom>
        </p:spPr>
        <p:txBody>
          <a:bodyPr/>
          <a:lstStyle/>
          <a:p>
            <a:fld id="{102A02CC-32CC-4261-B1D0-D053B8891399}" type="datetime1">
              <a:rPr lang="en-US" smtClean="0"/>
              <a:t>8/3/2023</a:t>
            </a:fld>
            <a:endParaRPr lang="en-US"/>
          </a:p>
        </p:txBody>
      </p:sp>
      <p:sp>
        <p:nvSpPr>
          <p:cNvPr id="13"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4" name="Slide Number Placeholder 5"/>
          <p:cNvSpPr>
            <a:spLocks noGrp="1"/>
          </p:cNvSpPr>
          <p:nvPr>
            <p:ph type="sldNum" sz="quarter" idx="12"/>
          </p:nvPr>
        </p:nvSpPr>
        <p:spPr>
          <a:xfrm>
            <a:off x="11539877" y="6484863"/>
            <a:ext cx="648946" cy="373137"/>
          </a:xfrm>
          <a:prstGeom prst="rect">
            <a:avLst/>
          </a:prstGeom>
        </p:spPr>
        <p:txBody>
          <a:bodyPr/>
          <a:lstStyle>
            <a:lvl1pPr algn="r">
              <a:defRPr sz="1800"/>
            </a:lvl1pPr>
          </a:lstStyle>
          <a:p>
            <a:fld id="{4FAB73BC-B049-4115-A692-8D63A059BFB8}" type="slidenum">
              <a:rPr lang="en-US" smtClean="0"/>
              <a:t>‹#›</a:t>
            </a:fld>
            <a:endParaRPr lang="en-US"/>
          </a:p>
        </p:txBody>
      </p:sp>
    </p:spTree>
    <p:extLst>
      <p:ext uri="{BB962C8B-B14F-4D97-AF65-F5344CB8AC3E}">
        <p14:creationId xmlns:p14="http://schemas.microsoft.com/office/powerpoint/2010/main" val="35460558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p:txBody>
          <a:bodyPr/>
          <a:lstStyle/>
          <a:p>
            <a:r>
              <a:rPr lang="en-US"/>
              <a:t>CLICK TO EDIT MASTER TITLE STYLE</a:t>
            </a:r>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
        <p:nvSpPr>
          <p:cNvPr id="13" name="Date Placeholder 3"/>
          <p:cNvSpPr>
            <a:spLocks noGrp="1"/>
          </p:cNvSpPr>
          <p:nvPr>
            <p:ph type="dt" sz="half" idx="10"/>
          </p:nvPr>
        </p:nvSpPr>
        <p:spPr>
          <a:xfrm>
            <a:off x="8199927" y="5936187"/>
            <a:ext cx="2743200" cy="365125"/>
          </a:xfrm>
          <a:prstGeom prst="rect">
            <a:avLst/>
          </a:prstGeom>
        </p:spPr>
        <p:txBody>
          <a:bodyPr/>
          <a:lstStyle/>
          <a:p>
            <a:fld id="{8839240A-6C36-490C-9C03-81EE5D3A2B0E}" type="datetime1">
              <a:rPr lang="en-US" smtClean="0"/>
              <a:t>8/3/2023</a:t>
            </a:fld>
            <a:endParaRPr lang="en-US"/>
          </a:p>
        </p:txBody>
      </p:sp>
      <p:sp>
        <p:nvSpPr>
          <p:cNvPr id="14"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6" name="Slide Number Placeholder 5">
            <a:extLst>
              <a:ext uri="{FF2B5EF4-FFF2-40B4-BE49-F238E27FC236}">
                <a16:creationId xmlns:a16="http://schemas.microsoft.com/office/drawing/2014/main" id="{DCC86267-B914-496D-A2FA-BB525FECF618}"/>
              </a:ext>
            </a:extLst>
          </p:cNvPr>
          <p:cNvSpPr txBox="1">
            <a:spLocks/>
          </p:cNvSpPr>
          <p:nvPr/>
        </p:nvSpPr>
        <p:spPr>
          <a:xfrm>
            <a:off x="11539877" y="6484863"/>
            <a:ext cx="648946" cy="373137"/>
          </a:xfrm>
          <a:prstGeom prst="rect">
            <a:avLst/>
          </a:prstGeom>
        </p:spPr>
        <p:txBody>
          <a:bodyPr/>
          <a:lstStyle>
            <a:defPPr>
              <a:defRPr lang="en-US"/>
            </a:defPPr>
            <a:lvl1pPr marL="0" algn="r" defTabSz="457200" rtl="0" eaLnBrk="1" latinLnBrk="0" hangingPunct="1">
              <a:defRPr sz="1800" kern="1200">
                <a:solidFill>
                  <a:schemeClr val="bg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smtClean="0"/>
              <a:pPr/>
              <a:t>‹#›</a:t>
            </a:fld>
            <a:endParaRPr lang="en-US"/>
          </a:p>
        </p:txBody>
      </p:sp>
    </p:spTree>
    <p:extLst>
      <p:ext uri="{BB962C8B-B14F-4D97-AF65-F5344CB8AC3E}">
        <p14:creationId xmlns:p14="http://schemas.microsoft.com/office/powerpoint/2010/main" val="39957563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680319" y="753229"/>
            <a:ext cx="9613863" cy="1080937"/>
          </a:xfrm>
        </p:spPr>
        <p:txBody>
          <a:bodyPr/>
          <a:lstStyle>
            <a:lvl1pPr>
              <a:defRPr>
                <a:latin typeface="Century Gothic" panose="020B0502020202020204" pitchFamily="34" charset="0"/>
              </a:defRPr>
            </a:lvl1pPr>
          </a:lstStyle>
          <a:p>
            <a:r>
              <a:rPr lang="en-US"/>
              <a:t>CLICK TO EDIT MASTER TITLE STYLE</a:t>
            </a:r>
          </a:p>
        </p:txBody>
      </p:sp>
      <p:sp>
        <p:nvSpPr>
          <p:cNvPr id="3" name="Text Placeholder 2"/>
          <p:cNvSpPr>
            <a:spLocks noGrp="1"/>
          </p:cNvSpPr>
          <p:nvPr>
            <p:ph type="body" idx="1"/>
          </p:nvPr>
        </p:nvSpPr>
        <p:spPr>
          <a:xfrm>
            <a:off x="680320" y="2336873"/>
            <a:ext cx="4698358"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94122" y="2336873"/>
            <a:ext cx="4700060"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
        <p:nvSpPr>
          <p:cNvPr id="15" name="Date Placeholder 3"/>
          <p:cNvSpPr>
            <a:spLocks noGrp="1"/>
          </p:cNvSpPr>
          <p:nvPr>
            <p:ph type="dt" sz="half" idx="10"/>
          </p:nvPr>
        </p:nvSpPr>
        <p:spPr>
          <a:xfrm>
            <a:off x="8199927" y="5936187"/>
            <a:ext cx="2743200" cy="365125"/>
          </a:xfrm>
          <a:prstGeom prst="rect">
            <a:avLst/>
          </a:prstGeom>
        </p:spPr>
        <p:txBody>
          <a:bodyPr/>
          <a:lstStyle/>
          <a:p>
            <a:fld id="{E6ED4A14-8816-4EEA-9272-B3E29BC8C12A}" type="datetime1">
              <a:rPr lang="en-US" smtClean="0"/>
              <a:t>8/3/2023</a:t>
            </a:fld>
            <a:endParaRPr lang="en-US"/>
          </a:p>
        </p:txBody>
      </p:sp>
      <p:sp>
        <p:nvSpPr>
          <p:cNvPr id="16"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7"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t>‹#›</a:t>
            </a:fld>
            <a:endParaRPr lang="en-US"/>
          </a:p>
        </p:txBody>
      </p:sp>
    </p:spTree>
    <p:extLst>
      <p:ext uri="{BB962C8B-B14F-4D97-AF65-F5344CB8AC3E}">
        <p14:creationId xmlns:p14="http://schemas.microsoft.com/office/powerpoint/2010/main" val="35540193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p:txBody>
          <a:bodyPr/>
          <a:lstStyle>
            <a:lvl1pPr>
              <a:defRPr>
                <a:latin typeface="Century Gothic" panose="020B0502020202020204" pitchFamily="34" charset="0"/>
              </a:defRPr>
            </a:lvl1pPr>
          </a:lstStyle>
          <a:p>
            <a:r>
              <a:rPr lang="en-US"/>
              <a:t>CLICK TO EDIT MASTER TITLE STYLE</a:t>
            </a:r>
          </a:p>
        </p:txBody>
      </p:sp>
      <p:pic>
        <p:nvPicPr>
          <p:cNvPr id="10" name="Picture 9"/>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
        <p:nvSpPr>
          <p:cNvPr id="11" name="Date Placeholder 3"/>
          <p:cNvSpPr>
            <a:spLocks noGrp="1"/>
          </p:cNvSpPr>
          <p:nvPr>
            <p:ph type="dt" sz="half" idx="10"/>
          </p:nvPr>
        </p:nvSpPr>
        <p:spPr>
          <a:xfrm>
            <a:off x="8199927" y="5936187"/>
            <a:ext cx="2743200" cy="365125"/>
          </a:xfrm>
          <a:prstGeom prst="rect">
            <a:avLst/>
          </a:prstGeom>
        </p:spPr>
        <p:txBody>
          <a:bodyPr/>
          <a:lstStyle/>
          <a:p>
            <a:fld id="{96946FF5-513D-40D8-8C2A-E0412E2FBCA6}" type="datetime1">
              <a:rPr lang="en-US" smtClean="0"/>
              <a:t>8/3/2023</a:t>
            </a:fld>
            <a:endParaRPr lang="en-US"/>
          </a:p>
        </p:txBody>
      </p:sp>
      <p:sp>
        <p:nvSpPr>
          <p:cNvPr id="12"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3"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t>‹#›</a:t>
            </a:fld>
            <a:endParaRPr lang="en-US"/>
          </a:p>
        </p:txBody>
      </p:sp>
    </p:spTree>
    <p:extLst>
      <p:ext uri="{BB962C8B-B14F-4D97-AF65-F5344CB8AC3E}">
        <p14:creationId xmlns:p14="http://schemas.microsoft.com/office/powerpoint/2010/main" val="13197699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3"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
        <p:nvSpPr>
          <p:cNvPr id="8" name="Date Placeholder 3"/>
          <p:cNvSpPr>
            <a:spLocks noGrp="1"/>
          </p:cNvSpPr>
          <p:nvPr>
            <p:ph type="dt" sz="half" idx="10"/>
          </p:nvPr>
        </p:nvSpPr>
        <p:spPr>
          <a:xfrm>
            <a:off x="8199927" y="5936187"/>
            <a:ext cx="2743200" cy="365125"/>
          </a:xfrm>
          <a:prstGeom prst="rect">
            <a:avLst/>
          </a:prstGeom>
        </p:spPr>
        <p:txBody>
          <a:bodyPr/>
          <a:lstStyle/>
          <a:p>
            <a:fld id="{EF572401-248F-4E6A-864B-E9B4766D3216}" type="datetime1">
              <a:rPr lang="en-US" smtClean="0"/>
              <a:t>8/3/2023</a:t>
            </a:fld>
            <a:endParaRPr lang="en-US"/>
          </a:p>
        </p:txBody>
      </p:sp>
      <p:sp>
        <p:nvSpPr>
          <p:cNvPr id="9"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0"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t>‹#›</a:t>
            </a:fld>
            <a:endParaRPr lang="en-US"/>
          </a:p>
        </p:txBody>
      </p:sp>
    </p:spTree>
    <p:extLst>
      <p:ext uri="{BB962C8B-B14F-4D97-AF65-F5344CB8AC3E}">
        <p14:creationId xmlns:p14="http://schemas.microsoft.com/office/powerpoint/2010/main" val="16324428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680321" y="753227"/>
            <a:ext cx="9613859" cy="1080940"/>
          </a:xfrm>
        </p:spPr>
        <p:txBody>
          <a:bodyPr anchor="ctr">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p:cNvSpPr>
            <a:spLocks noGrp="1"/>
          </p:cNvSpPr>
          <p:nvPr>
            <p:ph type="dt" sz="half" idx="10"/>
          </p:nvPr>
        </p:nvSpPr>
        <p:spPr>
          <a:xfrm>
            <a:off x="8199927" y="5936187"/>
            <a:ext cx="2743200" cy="365125"/>
          </a:xfrm>
          <a:prstGeom prst="rect">
            <a:avLst/>
          </a:prstGeom>
        </p:spPr>
        <p:txBody>
          <a:bodyPr/>
          <a:lstStyle/>
          <a:p>
            <a:fld id="{6E47A8DC-9564-46FE-B337-5B71D580E38B}" type="datetime1">
              <a:rPr lang="en-US" smtClean="0"/>
              <a:t>8/3/2023</a:t>
            </a:fld>
            <a:endParaRPr lang="en-US"/>
          </a:p>
        </p:txBody>
      </p:sp>
      <p:sp>
        <p:nvSpPr>
          <p:cNvPr id="13"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4" name="Slide Number Placeholder 5"/>
          <p:cNvSpPr txBox="1">
            <a:spLocks/>
          </p:cNvSpPr>
          <p:nvPr/>
        </p:nvSpPr>
        <p:spPr>
          <a:xfrm>
            <a:off x="680321" y="5936186"/>
            <a:ext cx="648946" cy="373137"/>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D22F896-40B5-4ADD-8801-0D06FADFA095}" type="slidenum">
              <a:rPr lang="en-US" smtClean="0"/>
              <a:pPr/>
              <a:t>‹#›</a:t>
            </a:fld>
            <a:endParaRPr lang="en-US"/>
          </a:p>
        </p:txBody>
      </p:sp>
      <p:pic>
        <p:nvPicPr>
          <p:cNvPr id="15" name="Picture 14"/>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Tree>
    <p:extLst>
      <p:ext uri="{BB962C8B-B14F-4D97-AF65-F5344CB8AC3E}">
        <p14:creationId xmlns:p14="http://schemas.microsoft.com/office/powerpoint/2010/main" val="35526210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680323" y="753228"/>
            <a:ext cx="9613857" cy="1080938"/>
          </a:xfrm>
        </p:spPr>
        <p:txBody>
          <a:bodyPr anchor="ctr">
            <a:normAutofit/>
          </a:bodyPr>
          <a:lstStyle>
            <a:lvl1pPr>
              <a:defRPr sz="3600"/>
            </a:lvl1pPr>
          </a:lstStyle>
          <a:p>
            <a:r>
              <a:rPr lang="en-US"/>
              <a:t>CLICK TO EDIT MASTER TITLE STYLE</a:t>
            </a:r>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2" name="Date Placeholder 3"/>
          <p:cNvSpPr>
            <a:spLocks noGrp="1"/>
          </p:cNvSpPr>
          <p:nvPr>
            <p:ph type="dt" sz="half" idx="10"/>
          </p:nvPr>
        </p:nvSpPr>
        <p:spPr>
          <a:xfrm>
            <a:off x="8199927" y="5936187"/>
            <a:ext cx="2743200" cy="365125"/>
          </a:xfrm>
          <a:prstGeom prst="rect">
            <a:avLst/>
          </a:prstGeom>
        </p:spPr>
        <p:txBody>
          <a:bodyPr/>
          <a:lstStyle/>
          <a:p>
            <a:fld id="{E1C5A25A-92F7-4EF6-823C-9E65EF8C3755}" type="datetime1">
              <a:rPr lang="en-US" smtClean="0"/>
              <a:t>8/3/2023</a:t>
            </a:fld>
            <a:endParaRPr lang="en-US"/>
          </a:p>
        </p:txBody>
      </p:sp>
      <p:sp>
        <p:nvSpPr>
          <p:cNvPr id="13" name="Footer Placeholder 4"/>
          <p:cNvSpPr>
            <a:spLocks noGrp="1"/>
          </p:cNvSpPr>
          <p:nvPr>
            <p:ph type="ftr" sz="quarter" idx="11"/>
          </p:nvPr>
        </p:nvSpPr>
        <p:spPr>
          <a:xfrm>
            <a:off x="1329267" y="5936188"/>
            <a:ext cx="6870660" cy="365125"/>
          </a:xfrm>
          <a:prstGeom prst="rect">
            <a:avLst/>
          </a:prstGeom>
        </p:spPr>
        <p:txBody>
          <a:bodyPr/>
          <a:lstStyle/>
          <a:p>
            <a:endParaRPr lang="en-US"/>
          </a:p>
        </p:txBody>
      </p:sp>
      <p:sp>
        <p:nvSpPr>
          <p:cNvPr id="14" name="Slide Number Placeholder 5"/>
          <p:cNvSpPr>
            <a:spLocks noGrp="1"/>
          </p:cNvSpPr>
          <p:nvPr>
            <p:ph type="sldNum" sz="quarter" idx="12"/>
          </p:nvPr>
        </p:nvSpPr>
        <p:spPr>
          <a:xfrm>
            <a:off x="680321" y="5936186"/>
            <a:ext cx="648946" cy="373137"/>
          </a:xfrm>
          <a:prstGeom prst="rect">
            <a:avLst/>
          </a:prstGeom>
        </p:spPr>
        <p:txBody>
          <a:bodyPr/>
          <a:lstStyle>
            <a:lvl1pPr>
              <a:defRPr sz="1800"/>
            </a:lvl1pPr>
          </a:lstStyle>
          <a:p>
            <a:fld id="{4FAB73BC-B049-4115-A692-8D63A059BFB8}" type="slidenum">
              <a:rPr lang="en-US" smtClean="0"/>
              <a:t>‹#›</a:t>
            </a:fld>
            <a:endParaRPr lang="en-US"/>
          </a:p>
        </p:txBody>
      </p:sp>
      <p:pic>
        <p:nvPicPr>
          <p:cNvPr id="15" name="Picture 14"/>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947119"/>
            <a:ext cx="1057834" cy="917091"/>
          </a:xfrm>
          <a:prstGeom prst="rect">
            <a:avLst/>
          </a:prstGeom>
        </p:spPr>
      </p:pic>
    </p:spTree>
    <p:extLst>
      <p:ext uri="{BB962C8B-B14F-4D97-AF65-F5344CB8AC3E}">
        <p14:creationId xmlns:p14="http://schemas.microsoft.com/office/powerpoint/2010/main" val="40907290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680322" y="4711616"/>
            <a:ext cx="9613859" cy="453051"/>
          </a:xfrm>
        </p:spPr>
        <p:txBody>
          <a:bodyPr anchor="b">
            <a:normAutofit/>
          </a:bodyPr>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550981" y="5936187"/>
            <a:ext cx="2743200" cy="365125"/>
          </a:xfrm>
          <a:prstGeom prst="rect">
            <a:avLst/>
          </a:prstGeom>
        </p:spPr>
        <p:txBody>
          <a:bodyPr/>
          <a:lstStyle/>
          <a:p>
            <a:fld id="{04163B63-0CE8-465B-AB9A-228011F45B62}" type="datetime1">
              <a:rPr lang="en-US" smtClean="0"/>
              <a:t>8/3/2023</a:t>
            </a:fld>
            <a:endParaRPr lang="en-US"/>
          </a:p>
        </p:txBody>
      </p:sp>
      <p:sp>
        <p:nvSpPr>
          <p:cNvPr id="6" name="Footer Placeholder 5"/>
          <p:cNvSpPr>
            <a:spLocks noGrp="1"/>
          </p:cNvSpPr>
          <p:nvPr>
            <p:ph type="ftr" sz="quarter" idx="11"/>
          </p:nvPr>
        </p:nvSpPr>
        <p:spPr>
          <a:xfrm>
            <a:off x="680321" y="5936188"/>
            <a:ext cx="6870660" cy="365125"/>
          </a:xfrm>
          <a:prstGeom prst="rect">
            <a:avLst/>
          </a:prstGeom>
        </p:spPr>
        <p:txBody>
          <a:bodyPr/>
          <a:lstStyle/>
          <a:p>
            <a:endParaRPr lang="en-US"/>
          </a:p>
        </p:txBody>
      </p:sp>
      <p:pic>
        <p:nvPicPr>
          <p:cNvPr id="12" name="Picture 11"/>
          <p:cNvPicPr>
            <a:picLocks noChangeAspect="1"/>
          </p:cNvPicPr>
          <p:nvPr/>
        </p:nvPicPr>
        <p:blipFill rotWithShape="1">
          <a:blip r:embed="rId4" cstate="hqprint">
            <a:extLst>
              <a:ext uri="{28A0092B-C50C-407E-A947-70E740481C1C}">
                <a14:useLocalDpi xmlns:a14="http://schemas.microsoft.com/office/drawing/2010/main" val="0"/>
              </a:ext>
            </a:extLst>
          </a:blip>
          <a:srcRect r="57706"/>
          <a:stretch/>
        </p:blipFill>
        <p:spPr>
          <a:xfrm>
            <a:off x="10897946" y="4874825"/>
            <a:ext cx="1057834" cy="917091"/>
          </a:xfrm>
          <a:prstGeom prst="rect">
            <a:avLst/>
          </a:prstGeom>
        </p:spPr>
      </p:pic>
    </p:spTree>
    <p:extLst>
      <p:ext uri="{BB962C8B-B14F-4D97-AF65-F5344CB8AC3E}">
        <p14:creationId xmlns:p14="http://schemas.microsoft.com/office/powerpoint/2010/main" val="17544958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7">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3"/>
          <p:cNvSpPr>
            <a:spLocks noGrp="1"/>
          </p:cNvSpPr>
          <p:nvPr>
            <p:ph type="dt" sz="half" idx="2"/>
          </p:nvPr>
        </p:nvSpPr>
        <p:spPr>
          <a:xfrm>
            <a:off x="8199927" y="5936187"/>
            <a:ext cx="2743200" cy="365125"/>
          </a:xfrm>
          <a:prstGeom prst="rect">
            <a:avLst/>
          </a:prstGeom>
        </p:spPr>
        <p:txBody>
          <a:bodyPr/>
          <a:lstStyle>
            <a:lvl1pPr>
              <a:defRPr>
                <a:solidFill>
                  <a:schemeClr val="bg2"/>
                </a:solidFill>
              </a:defRPr>
            </a:lvl1pPr>
          </a:lstStyle>
          <a:p>
            <a:fld id="{04163B63-0CE8-465B-AB9A-228011F45B62}" type="datetime1">
              <a:rPr lang="en-US" smtClean="0"/>
              <a:t>8/3/2023</a:t>
            </a:fld>
            <a:endParaRPr lang="en-US"/>
          </a:p>
        </p:txBody>
      </p:sp>
      <p:sp>
        <p:nvSpPr>
          <p:cNvPr id="10" name="Footer Placeholder 4"/>
          <p:cNvSpPr>
            <a:spLocks noGrp="1"/>
          </p:cNvSpPr>
          <p:nvPr>
            <p:ph type="ftr" sz="quarter" idx="3"/>
          </p:nvPr>
        </p:nvSpPr>
        <p:spPr>
          <a:xfrm>
            <a:off x="1329267" y="5936187"/>
            <a:ext cx="6870660" cy="365125"/>
          </a:xfrm>
          <a:prstGeom prst="rect">
            <a:avLst/>
          </a:prstGeom>
        </p:spPr>
        <p:txBody>
          <a:bodyPr/>
          <a:lstStyle>
            <a:lvl1pPr>
              <a:defRPr>
                <a:solidFill>
                  <a:schemeClr val="bg2"/>
                </a:solidFill>
              </a:defRPr>
            </a:lvl1pPr>
          </a:lstStyle>
          <a:p>
            <a:endParaRPr lang="en-US"/>
          </a:p>
        </p:txBody>
      </p:sp>
      <p:sp>
        <p:nvSpPr>
          <p:cNvPr id="11" name="Slide Number Placeholder 5"/>
          <p:cNvSpPr>
            <a:spLocks noGrp="1"/>
          </p:cNvSpPr>
          <p:nvPr>
            <p:ph type="sldNum" sz="quarter" idx="4"/>
          </p:nvPr>
        </p:nvSpPr>
        <p:spPr>
          <a:xfrm>
            <a:off x="680321" y="5936185"/>
            <a:ext cx="648946" cy="373137"/>
          </a:xfrm>
          <a:prstGeom prst="rect">
            <a:avLst/>
          </a:prstGeom>
        </p:spPr>
        <p:txBody>
          <a:bodyPr/>
          <a:lstStyle>
            <a:lvl1pPr>
              <a:defRPr sz="1800">
                <a:solidFill>
                  <a:schemeClr val="bg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8236250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400" kern="1200">
          <a:solidFill>
            <a:schemeClr val="bg2">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000" kern="1200">
          <a:solidFill>
            <a:schemeClr val="bg2">
              <a:lumMod val="75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
        <a:defRPr sz="1800" kern="1200">
          <a:solidFill>
            <a:schemeClr val="bg2">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600" kern="1200">
          <a:solidFill>
            <a:schemeClr val="bg2">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
        <a:defRPr sz="1600" kern="1200">
          <a:solidFill>
            <a:schemeClr val="bg2">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gcc02.safelinks.protection.outlook.com/?url=https%3A%2F%2Fapp.leg.wa.gov%2FRCW%2Fdefault.aspx%3Fcite%3D50.29.021&amp;data=05%7C01%7Ccaitlyn.jekel%40esd.wa.gov%7C5a7cd8d7cc6442ada4a508db687cd805%7C11d0e217264e400a8ba057dcc127d72d%7C0%7C0%7C638218657626672037%7CUnknown%7CTWFpbGZsb3d8eyJWIjoiMC4wLjAwMDAiLCJQIjoiV2luMzIiLCJBTiI6Ik1haWwiLCJXVCI6Mn0%3D%7C3000%7C%7C%7C&amp;sdata=CLibpMQglf2l7NEaTpVI4UmDfB9Q6hWrHWPstoehAtk%3D&amp;reserved=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gcc02.safelinks.protection.outlook.com/?url=https%3A%2F%2Fapp.leg.wa.gov%2FWAC%2Fdefault.aspx%3Fcite%3D192-320-065&amp;data=05%7C01%7Ccaitlyn.jekel%40esd.wa.gov%7C5a7cd8d7cc6442ada4a508db687cd805%7C11d0e217264e400a8ba057dcc127d72d%7C0%7C0%7C638218657626672037%7CUnknown%7CTWFpbGZsb3d8eyJWIjoiMC4wLjAwMDAiLCJQIjoiV2luMzIiLCJBTiI6Ik1haWwiLCJXVCI6Mn0%3D%7C3000%7C%7C%7C&amp;sdata=SrcbwHCv4a02UdsHWLcC2YuZydwR3r5I3U5HNZ6piok%3D&amp;reserved=0" TargetMode="External"/><Relationship Id="rId2" Type="http://schemas.openxmlformats.org/officeDocument/2006/relationships/hyperlink" Target="https://gcc02.safelinks.protection.outlook.com/?url=https%3A%2F%2Fapp.leg.wa.gov%2FRCW%2Fdefault.aspx%3Fcite%3D50.29.021&amp;data=05%7C01%7Ccaitlyn.jekel%40esd.wa.gov%7C5a7cd8d7cc6442ada4a508db687cd805%7C11d0e217264e400a8ba057dcc127d72d%7C0%7C0%7C638218657626672037%7CUnknown%7CTWFpbGZsb3d8eyJWIjoiMC4wLjAwMDAiLCJQIjoiV2luMzIiLCJBTiI6Ik1haWwiLCJXVCI6Mn0%3D%7C3000%7C%7C%7C&amp;sdata=CLibpMQglf2l7NEaTpVI4UmDfB9Q6hWrHWPstoehAtk%3D&amp;reserved=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media.esd.wa.gov/esdwa/Default/ESDWAGOV/labor-market-info/Libraries/Economic-reports/Unemployment-benefits-and-trust-fund-reports/UITF-report-June%202023_Final%20Draft2.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8370A185-D480-4178-811C-AE86458470DE}"/>
              </a:ext>
            </a:extLst>
          </p:cNvPr>
          <p:cNvSpPr txBox="1">
            <a:spLocks noGrp="1" noChangeArrowheads="1"/>
          </p:cNvSpPr>
          <p:nvPr>
            <p:ph type="ctrTitle"/>
          </p:nvPr>
        </p:nvSpPr>
        <p:spPr>
          <a:xfrm>
            <a:off x="288925" y="1454150"/>
            <a:ext cx="9212263" cy="3949700"/>
          </a:xfrm>
        </p:spPr>
        <p:txBody>
          <a:bodyPr/>
          <a:lstStyle/>
          <a:p>
            <a:pPr algn="ctr" eaLnBrk="1" hangingPunct="1">
              <a:spcBef>
                <a:spcPct val="0"/>
              </a:spcBef>
              <a:spcAft>
                <a:spcPct val="0"/>
              </a:spcAft>
              <a:buClr>
                <a:srgbClr val="FFFFFF"/>
              </a:buClr>
              <a:buFont typeface="Roboto Condensed" pitchFamily="2" charset="0"/>
              <a:buNone/>
            </a:pPr>
            <a:endParaRPr lang="en-US" altLang="en-US" b="1">
              <a:solidFill>
                <a:srgbClr val="FFFFFF"/>
              </a:solidFill>
              <a:ea typeface="Roboto Condensed" pitchFamily="2" charset="0"/>
              <a:sym typeface="Roboto Condensed" pitchFamily="2" charset="0"/>
            </a:endParaRPr>
          </a:p>
        </p:txBody>
      </p:sp>
      <p:sp>
        <p:nvSpPr>
          <p:cNvPr id="9219" name="TextBox 1">
            <a:extLst>
              <a:ext uri="{FF2B5EF4-FFF2-40B4-BE49-F238E27FC236}">
                <a16:creationId xmlns:a16="http://schemas.microsoft.com/office/drawing/2014/main" id="{EE6EB47F-14EC-469C-A6E7-811F0FC57BCC}"/>
              </a:ext>
            </a:extLst>
          </p:cNvPr>
          <p:cNvSpPr txBox="1">
            <a:spLocks noChangeArrowheads="1"/>
          </p:cNvSpPr>
          <p:nvPr/>
        </p:nvSpPr>
        <p:spPr bwMode="auto">
          <a:xfrm>
            <a:off x="6235163" y="4107108"/>
            <a:ext cx="6375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a:r>
              <a:rPr lang="en-US" altLang="en-US" b="1">
                <a:solidFill>
                  <a:schemeClr val="bg1"/>
                </a:solidFill>
              </a:rPr>
              <a:t>January 27, 2023</a:t>
            </a:r>
          </a:p>
        </p:txBody>
      </p:sp>
      <p:pic>
        <p:nvPicPr>
          <p:cNvPr id="9220" name="Picture 2" descr="A close up of a sign&#10;&#10;Description automatically generated">
            <a:extLst>
              <a:ext uri="{FF2B5EF4-FFF2-40B4-BE49-F238E27FC236}">
                <a16:creationId xmlns:a16="http://schemas.microsoft.com/office/drawing/2014/main" id="{BA27EA33-CD13-42A5-A940-13A39AD173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38263"/>
            <a:ext cx="11804650" cy="417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220BB-0D64-4712-BFF0-9E6E7B7DDB7B}"/>
              </a:ext>
            </a:extLst>
          </p:cNvPr>
          <p:cNvSpPr>
            <a:spLocks noGrp="1"/>
          </p:cNvSpPr>
          <p:nvPr>
            <p:ph type="title"/>
          </p:nvPr>
        </p:nvSpPr>
        <p:spPr>
          <a:xfrm>
            <a:off x="512593" y="753228"/>
            <a:ext cx="9613861" cy="1080938"/>
          </a:xfrm>
        </p:spPr>
        <p:txBody>
          <a:bodyPr>
            <a:normAutofit/>
          </a:bodyPr>
          <a:lstStyle/>
          <a:p>
            <a:r>
              <a:rPr lang="en-US"/>
              <a:t>Social Tax Rate</a:t>
            </a:r>
          </a:p>
        </p:txBody>
      </p:sp>
      <p:sp>
        <p:nvSpPr>
          <p:cNvPr id="4" name="Slide Number Placeholder 3">
            <a:extLst>
              <a:ext uri="{FF2B5EF4-FFF2-40B4-BE49-F238E27FC236}">
                <a16:creationId xmlns:a16="http://schemas.microsoft.com/office/drawing/2014/main" id="{88EDA4CD-3ACF-45AA-B554-E5A7ECE99F87}"/>
              </a:ext>
            </a:extLst>
          </p:cNvPr>
          <p:cNvSpPr>
            <a:spLocks noGrp="1"/>
          </p:cNvSpPr>
          <p:nvPr>
            <p:ph type="sldNum" sz="quarter" idx="12"/>
          </p:nvPr>
        </p:nvSpPr>
        <p:spPr/>
        <p:txBody>
          <a:bodyPr/>
          <a:lstStyle/>
          <a:p>
            <a:fld id="{6D22F896-40B5-4ADD-8801-0D06FADFA095}" type="slidenum">
              <a:rPr lang="en-US" smtClean="0"/>
              <a:pPr/>
              <a:t>10</a:t>
            </a:fld>
            <a:endParaRPr lang="en-US"/>
          </a:p>
        </p:txBody>
      </p:sp>
      <p:sp>
        <p:nvSpPr>
          <p:cNvPr id="7" name="Rectangle 6">
            <a:extLst>
              <a:ext uri="{FF2B5EF4-FFF2-40B4-BE49-F238E27FC236}">
                <a16:creationId xmlns:a16="http://schemas.microsoft.com/office/drawing/2014/main" id="{E4254181-7C66-4B4B-A266-0FFECEAEA625}"/>
              </a:ext>
            </a:extLst>
          </p:cNvPr>
          <p:cNvSpPr/>
          <p:nvPr/>
        </p:nvSpPr>
        <p:spPr>
          <a:xfrm>
            <a:off x="512593" y="1946900"/>
            <a:ext cx="11213969" cy="2565298"/>
          </a:xfrm>
          <a:prstGeom prst="rect">
            <a:avLst/>
          </a:prstGeom>
        </p:spPr>
        <p:txBody>
          <a:bodyPr wrap="square">
            <a:noAutofit/>
          </a:bodyPr>
          <a:lstStyle/>
          <a:p>
            <a:pPr>
              <a:lnSpc>
                <a:spcPts val="2200"/>
              </a:lnSpc>
            </a:pPr>
            <a:endParaRPr lang="en-US" altLang="en-US" sz="2400">
              <a:solidFill>
                <a:schemeClr val="accent2"/>
              </a:solidFill>
            </a:endParaRPr>
          </a:p>
          <a:p>
            <a:pPr marL="457200" lvl="0" indent="-457200">
              <a:buFont typeface="Wingdings" panose="05000000000000000000" pitchFamily="2" charset="2"/>
              <a:buChar char="§"/>
            </a:pPr>
            <a:r>
              <a:rPr lang="en-US" altLang="en-US" sz="2400">
                <a:solidFill>
                  <a:srgbClr val="0D3455"/>
                </a:solidFill>
              </a:rPr>
              <a:t>The “flat social tax” is an annual tax calculation made after September 30 subtracting total experience rated taxes paid by all employers over four consecutive quarters from total unemployment benefits paid to all claimants over those same quarters.</a:t>
            </a:r>
          </a:p>
          <a:p>
            <a:pPr lvl="0"/>
            <a:endParaRPr lang="en-US" altLang="en-US" sz="1000">
              <a:solidFill>
                <a:srgbClr val="0D3455"/>
              </a:solidFill>
            </a:endParaRPr>
          </a:p>
          <a:p>
            <a:pPr marL="457200" lvl="0" indent="-457200">
              <a:buFont typeface="Wingdings" panose="05000000000000000000" pitchFamily="2" charset="2"/>
              <a:buChar char="§"/>
            </a:pPr>
            <a:r>
              <a:rPr lang="en-US" altLang="en-US" sz="2400">
                <a:solidFill>
                  <a:srgbClr val="0D3455"/>
                </a:solidFill>
              </a:rPr>
              <a:t>This amount is then divided by total taxable payrolls and expressed as a percent.</a:t>
            </a:r>
          </a:p>
          <a:p>
            <a:pPr lvl="0"/>
            <a:endParaRPr lang="en-US" altLang="en-US" sz="1000">
              <a:solidFill>
                <a:srgbClr val="0D3455"/>
              </a:solidFill>
            </a:endParaRPr>
          </a:p>
          <a:p>
            <a:pPr lvl="0"/>
            <a:endParaRPr lang="en-US" sz="2400" b="1">
              <a:solidFill>
                <a:schemeClr val="accent2"/>
              </a:solidFill>
            </a:endParaRPr>
          </a:p>
          <a:p>
            <a:pPr algn="ctr">
              <a:lnSpc>
                <a:spcPts val="2200"/>
              </a:lnSpc>
            </a:pPr>
            <a:r>
              <a:rPr lang="en-US" sz="2400" b="1">
                <a:solidFill>
                  <a:schemeClr val="accent2"/>
                </a:solidFill>
              </a:rPr>
              <a:t>Projected Flat Social Tax Rates </a:t>
            </a:r>
            <a:endParaRPr lang="en-US" sz="2400">
              <a:solidFill>
                <a:schemeClr val="accent2"/>
              </a:solidFill>
            </a:endParaRPr>
          </a:p>
          <a:p>
            <a:endParaRPr lang="en-US" sz="2000">
              <a:solidFill>
                <a:schemeClr val="accent2"/>
              </a:solidFill>
            </a:endParaRPr>
          </a:p>
        </p:txBody>
      </p:sp>
      <p:graphicFrame>
        <p:nvGraphicFramePr>
          <p:cNvPr id="5" name="Table 5">
            <a:extLst>
              <a:ext uri="{FF2B5EF4-FFF2-40B4-BE49-F238E27FC236}">
                <a16:creationId xmlns:a16="http://schemas.microsoft.com/office/drawing/2014/main" id="{BA722D56-69FE-4971-8879-CA5777B9429C}"/>
              </a:ext>
            </a:extLst>
          </p:cNvPr>
          <p:cNvGraphicFramePr>
            <a:graphicFrameLocks noGrp="1"/>
          </p:cNvGraphicFramePr>
          <p:nvPr>
            <p:extLst>
              <p:ext uri="{D42A27DB-BD31-4B8C-83A1-F6EECF244321}">
                <p14:modId xmlns:p14="http://schemas.microsoft.com/office/powerpoint/2010/main" val="2742266879"/>
              </p:ext>
            </p:extLst>
          </p:nvPr>
        </p:nvGraphicFramePr>
        <p:xfrm>
          <a:off x="1625600" y="5212357"/>
          <a:ext cx="9637486" cy="892415"/>
        </p:xfrm>
        <a:graphic>
          <a:graphicData uri="http://schemas.openxmlformats.org/drawingml/2006/table">
            <a:tbl>
              <a:tblPr firstRow="1" bandRow="1">
                <a:tableStyleId>{5C22544A-7EE6-4342-B048-85BDC9FD1C3A}</a:tableStyleId>
              </a:tblPr>
              <a:tblGrid>
                <a:gridCol w="1530366">
                  <a:extLst>
                    <a:ext uri="{9D8B030D-6E8A-4147-A177-3AD203B41FA5}">
                      <a16:colId xmlns:a16="http://schemas.microsoft.com/office/drawing/2014/main" val="2106535838"/>
                    </a:ext>
                  </a:extLst>
                </a:gridCol>
                <a:gridCol w="1462462">
                  <a:extLst>
                    <a:ext uri="{9D8B030D-6E8A-4147-A177-3AD203B41FA5}">
                      <a16:colId xmlns:a16="http://schemas.microsoft.com/office/drawing/2014/main" val="1083902729"/>
                    </a:ext>
                  </a:extLst>
                </a:gridCol>
                <a:gridCol w="1160985">
                  <a:extLst>
                    <a:ext uri="{9D8B030D-6E8A-4147-A177-3AD203B41FA5}">
                      <a16:colId xmlns:a16="http://schemas.microsoft.com/office/drawing/2014/main" val="2464765055"/>
                    </a:ext>
                  </a:extLst>
                </a:gridCol>
                <a:gridCol w="1369974">
                  <a:extLst>
                    <a:ext uri="{9D8B030D-6E8A-4147-A177-3AD203B41FA5}">
                      <a16:colId xmlns:a16="http://schemas.microsoft.com/office/drawing/2014/main" val="1322031513"/>
                    </a:ext>
                  </a:extLst>
                </a:gridCol>
                <a:gridCol w="1371233">
                  <a:extLst>
                    <a:ext uri="{9D8B030D-6E8A-4147-A177-3AD203B41FA5}">
                      <a16:colId xmlns:a16="http://schemas.microsoft.com/office/drawing/2014/main" val="1336673899"/>
                    </a:ext>
                  </a:extLst>
                </a:gridCol>
                <a:gridCol w="1371233">
                  <a:extLst>
                    <a:ext uri="{9D8B030D-6E8A-4147-A177-3AD203B41FA5}">
                      <a16:colId xmlns:a16="http://schemas.microsoft.com/office/drawing/2014/main" val="1754666483"/>
                    </a:ext>
                  </a:extLst>
                </a:gridCol>
                <a:gridCol w="1371233">
                  <a:extLst>
                    <a:ext uri="{9D8B030D-6E8A-4147-A177-3AD203B41FA5}">
                      <a16:colId xmlns:a16="http://schemas.microsoft.com/office/drawing/2014/main" val="938637997"/>
                    </a:ext>
                  </a:extLst>
                </a:gridCol>
              </a:tblGrid>
              <a:tr h="486574">
                <a:tc>
                  <a:txBody>
                    <a:bodyPr/>
                    <a:lstStyle/>
                    <a:p>
                      <a:pPr algn="ctr"/>
                      <a:r>
                        <a:rPr lang="en-US" sz="2000"/>
                        <a:t>CY 2021</a:t>
                      </a:r>
                    </a:p>
                  </a:txBody>
                  <a:tcPr/>
                </a:tc>
                <a:tc>
                  <a:txBody>
                    <a:bodyPr/>
                    <a:lstStyle/>
                    <a:p>
                      <a:pPr algn="ctr"/>
                      <a:r>
                        <a:rPr lang="en-US" sz="2000"/>
                        <a:t>CY 2022</a:t>
                      </a:r>
                    </a:p>
                  </a:txBody>
                  <a:tcPr/>
                </a:tc>
                <a:tc>
                  <a:txBody>
                    <a:bodyPr/>
                    <a:lstStyle/>
                    <a:p>
                      <a:pPr algn="ctr"/>
                      <a:r>
                        <a:rPr lang="en-US" sz="2000"/>
                        <a:t>CY 2023</a:t>
                      </a:r>
                    </a:p>
                  </a:txBody>
                  <a:tcPr/>
                </a:tc>
                <a:tc>
                  <a:txBody>
                    <a:bodyPr/>
                    <a:lstStyle/>
                    <a:p>
                      <a:pPr algn="ctr"/>
                      <a:r>
                        <a:rPr lang="en-US" sz="2000"/>
                        <a:t>CY 2024</a:t>
                      </a:r>
                    </a:p>
                  </a:txBody>
                  <a:tcPr/>
                </a:tc>
                <a:tc>
                  <a:txBody>
                    <a:bodyPr/>
                    <a:lstStyle/>
                    <a:p>
                      <a:pPr algn="ctr"/>
                      <a:r>
                        <a:rPr lang="en-US" sz="2000"/>
                        <a:t>CY 2025</a:t>
                      </a:r>
                    </a:p>
                  </a:txBody>
                  <a:tcPr/>
                </a:tc>
                <a:tc>
                  <a:txBody>
                    <a:bodyPr/>
                    <a:lstStyle/>
                    <a:p>
                      <a:pPr algn="ctr"/>
                      <a:r>
                        <a:rPr lang="en-US" sz="2000"/>
                        <a:t>CY 2026</a:t>
                      </a:r>
                    </a:p>
                  </a:txBody>
                  <a:tcPr/>
                </a:tc>
                <a:tc>
                  <a:txBody>
                    <a:bodyPr/>
                    <a:lstStyle/>
                    <a:p>
                      <a:pPr algn="ctr"/>
                      <a:r>
                        <a:rPr lang="en-US" sz="2000"/>
                        <a:t>CY 2027</a:t>
                      </a:r>
                    </a:p>
                  </a:txBody>
                  <a:tcPr/>
                </a:tc>
                <a:extLst>
                  <a:ext uri="{0D108BD9-81ED-4DB2-BD59-A6C34878D82A}">
                    <a16:rowId xmlns:a16="http://schemas.microsoft.com/office/drawing/2014/main" val="2099997563"/>
                  </a:ext>
                </a:extLst>
              </a:tr>
              <a:tr h="405841">
                <a:tc>
                  <a:txBody>
                    <a:bodyPr/>
                    <a:lstStyle/>
                    <a:p>
                      <a:pPr algn="ctr" fontAlgn="b"/>
                      <a:r>
                        <a:rPr lang="en-US" sz="2000" b="0" i="0" u="none" strike="noStrike">
                          <a:solidFill>
                            <a:srgbClr val="000000"/>
                          </a:solidFill>
                          <a:effectLst/>
                          <a:latin typeface="Arial Narrow" panose="020B0606020202030204" pitchFamily="34" charset="0"/>
                        </a:rPr>
                        <a:t>0.50%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0.50%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0.60%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0.60%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0.60%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0.60%</a:t>
                      </a:r>
                    </a:p>
                  </a:txBody>
                  <a:tcPr marL="9525" marR="9525" marT="9525" marB="0" anchor="ctr"/>
                </a:tc>
                <a:tc>
                  <a:txBody>
                    <a:bodyPr/>
                    <a:lstStyle/>
                    <a:p>
                      <a:pPr algn="ctr" fontAlgn="b"/>
                      <a:r>
                        <a:rPr lang="en-US" sz="2000" b="0" i="0" u="none" strike="noStrike">
                          <a:solidFill>
                            <a:srgbClr val="000000"/>
                          </a:solidFill>
                          <a:effectLst/>
                          <a:latin typeface="Arial Narrow" panose="020B0606020202030204" pitchFamily="34" charset="0"/>
                        </a:rPr>
                        <a:t>0.50%</a:t>
                      </a:r>
                    </a:p>
                  </a:txBody>
                  <a:tcPr marL="9525" marR="9525" marT="9525" marB="0" anchor="ctr"/>
                </a:tc>
                <a:extLst>
                  <a:ext uri="{0D108BD9-81ED-4DB2-BD59-A6C34878D82A}">
                    <a16:rowId xmlns:a16="http://schemas.microsoft.com/office/drawing/2014/main" val="3504073944"/>
                  </a:ext>
                </a:extLst>
              </a:tr>
            </a:tbl>
          </a:graphicData>
        </a:graphic>
      </p:graphicFrame>
    </p:spTree>
    <p:extLst>
      <p:ext uri="{BB962C8B-B14F-4D97-AF65-F5344CB8AC3E}">
        <p14:creationId xmlns:p14="http://schemas.microsoft.com/office/powerpoint/2010/main" val="21497380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normAutofit/>
          </a:bodyPr>
          <a:lstStyle/>
          <a:p>
            <a:pPr lvl="0" rtl="0" eaLnBrk="1" latinLnBrk="0" hangingPunct="1"/>
            <a:r>
              <a:rPr lang="en-US"/>
              <a:t>Projected Trust Fund Balances</a:t>
            </a:r>
          </a:p>
        </p:txBody>
      </p:sp>
      <p:sp>
        <p:nvSpPr>
          <p:cNvPr id="7" name="Content Placeholder 6">
            <a:extLst>
              <a:ext uri="{FF2B5EF4-FFF2-40B4-BE49-F238E27FC236}">
                <a16:creationId xmlns:a16="http://schemas.microsoft.com/office/drawing/2014/main" id="{5D65B7B6-46DB-43AC-80B1-86AA06C5B471}"/>
              </a:ext>
            </a:extLst>
          </p:cNvPr>
          <p:cNvSpPr>
            <a:spLocks noGrp="1"/>
          </p:cNvSpPr>
          <p:nvPr>
            <p:ph idx="1"/>
          </p:nvPr>
        </p:nvSpPr>
        <p:spPr>
          <a:xfrm>
            <a:off x="348343" y="2902856"/>
            <a:ext cx="10772738" cy="3695651"/>
          </a:xfrm>
        </p:spPr>
        <p:txBody>
          <a:bodyPr>
            <a:noAutofit/>
          </a:bodyPr>
          <a:lstStyle/>
          <a:p>
            <a:pPr marL="0" indent="0">
              <a:buNone/>
            </a:pPr>
            <a:endParaRPr lang="en-US"/>
          </a:p>
          <a:p>
            <a:endParaRPr lang="en-US"/>
          </a:p>
          <a:p>
            <a:pPr marL="0" indent="0">
              <a:buNone/>
            </a:pPr>
            <a:endParaRPr lang="en-US" sz="1000"/>
          </a:p>
          <a:p>
            <a:pPr marL="0" indent="0">
              <a:buNone/>
            </a:pPr>
            <a:endParaRPr lang="en-US" sz="1000"/>
          </a:p>
          <a:p>
            <a:pPr marL="0" indent="0">
              <a:buNone/>
            </a:pPr>
            <a:endParaRPr lang="en-US"/>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11</a:t>
            </a:fld>
            <a:endParaRPr lang="en-US"/>
          </a:p>
        </p:txBody>
      </p:sp>
      <p:graphicFrame>
        <p:nvGraphicFramePr>
          <p:cNvPr id="6" name="Table 5">
            <a:extLst>
              <a:ext uri="{FF2B5EF4-FFF2-40B4-BE49-F238E27FC236}">
                <a16:creationId xmlns:a16="http://schemas.microsoft.com/office/drawing/2014/main" id="{6C1B6F4B-DBB1-42AB-BD99-E34287157629}"/>
              </a:ext>
            </a:extLst>
          </p:cNvPr>
          <p:cNvGraphicFramePr>
            <a:graphicFrameLocks noGrp="1"/>
          </p:cNvGraphicFramePr>
          <p:nvPr>
            <p:extLst>
              <p:ext uri="{D42A27DB-BD31-4B8C-83A1-F6EECF244321}">
                <p14:modId xmlns:p14="http://schemas.microsoft.com/office/powerpoint/2010/main" val="972402562"/>
              </p:ext>
            </p:extLst>
          </p:nvPr>
        </p:nvGraphicFramePr>
        <p:xfrm>
          <a:off x="811124" y="5449451"/>
          <a:ext cx="10569750" cy="1310640"/>
        </p:xfrm>
        <a:graphic>
          <a:graphicData uri="http://schemas.openxmlformats.org/drawingml/2006/table">
            <a:tbl>
              <a:tblPr firstRow="1" bandRow="1">
                <a:tableStyleId>{5C22544A-7EE6-4342-B048-85BDC9FD1C3A}</a:tableStyleId>
              </a:tblPr>
              <a:tblGrid>
                <a:gridCol w="1269345">
                  <a:extLst>
                    <a:ext uri="{9D8B030D-6E8A-4147-A177-3AD203B41FA5}">
                      <a16:colId xmlns:a16="http://schemas.microsoft.com/office/drawing/2014/main" val="225139101"/>
                    </a:ext>
                  </a:extLst>
                </a:gridCol>
                <a:gridCol w="1269345">
                  <a:extLst>
                    <a:ext uri="{9D8B030D-6E8A-4147-A177-3AD203B41FA5}">
                      <a16:colId xmlns:a16="http://schemas.microsoft.com/office/drawing/2014/main" val="2106535838"/>
                    </a:ext>
                  </a:extLst>
                </a:gridCol>
                <a:gridCol w="1302616">
                  <a:extLst>
                    <a:ext uri="{9D8B030D-6E8A-4147-A177-3AD203B41FA5}">
                      <a16:colId xmlns:a16="http://schemas.microsoft.com/office/drawing/2014/main" val="1083902729"/>
                    </a:ext>
                  </a:extLst>
                </a:gridCol>
                <a:gridCol w="1288611">
                  <a:extLst>
                    <a:ext uri="{9D8B030D-6E8A-4147-A177-3AD203B41FA5}">
                      <a16:colId xmlns:a16="http://schemas.microsoft.com/office/drawing/2014/main" val="2464765055"/>
                    </a:ext>
                  </a:extLst>
                </a:gridCol>
                <a:gridCol w="1288611">
                  <a:extLst>
                    <a:ext uri="{9D8B030D-6E8A-4147-A177-3AD203B41FA5}">
                      <a16:colId xmlns:a16="http://schemas.microsoft.com/office/drawing/2014/main" val="1322031513"/>
                    </a:ext>
                  </a:extLst>
                </a:gridCol>
                <a:gridCol w="1358644">
                  <a:extLst>
                    <a:ext uri="{9D8B030D-6E8A-4147-A177-3AD203B41FA5}">
                      <a16:colId xmlns:a16="http://schemas.microsoft.com/office/drawing/2014/main" val="1336673899"/>
                    </a:ext>
                  </a:extLst>
                </a:gridCol>
                <a:gridCol w="1386656">
                  <a:extLst>
                    <a:ext uri="{9D8B030D-6E8A-4147-A177-3AD203B41FA5}">
                      <a16:colId xmlns:a16="http://schemas.microsoft.com/office/drawing/2014/main" val="1754666483"/>
                    </a:ext>
                  </a:extLst>
                </a:gridCol>
                <a:gridCol w="1405922">
                  <a:extLst>
                    <a:ext uri="{9D8B030D-6E8A-4147-A177-3AD203B41FA5}">
                      <a16:colId xmlns:a16="http://schemas.microsoft.com/office/drawing/2014/main" val="938637997"/>
                    </a:ext>
                  </a:extLst>
                </a:gridCol>
              </a:tblGrid>
              <a:tr h="272610">
                <a:tc>
                  <a:txBody>
                    <a:bodyPr/>
                    <a:lstStyle/>
                    <a:p>
                      <a:pPr algn="ctr"/>
                      <a:r>
                        <a:rPr lang="en-US" sz="2000"/>
                        <a:t>Year</a:t>
                      </a:r>
                    </a:p>
                  </a:txBody>
                  <a:tcPr/>
                </a:tc>
                <a:tc>
                  <a:txBody>
                    <a:bodyPr/>
                    <a:lstStyle/>
                    <a:p>
                      <a:pPr algn="ctr"/>
                      <a:r>
                        <a:rPr lang="en-US" sz="2000"/>
                        <a:t>CY 2021</a:t>
                      </a:r>
                    </a:p>
                  </a:txBody>
                  <a:tcPr/>
                </a:tc>
                <a:tc>
                  <a:txBody>
                    <a:bodyPr/>
                    <a:lstStyle/>
                    <a:p>
                      <a:pPr algn="ctr"/>
                      <a:r>
                        <a:rPr lang="en-US" sz="2000"/>
                        <a:t>CY 2022</a:t>
                      </a:r>
                    </a:p>
                  </a:txBody>
                  <a:tcPr/>
                </a:tc>
                <a:tc>
                  <a:txBody>
                    <a:bodyPr/>
                    <a:lstStyle/>
                    <a:p>
                      <a:pPr algn="ctr"/>
                      <a:r>
                        <a:rPr lang="en-US" sz="2000"/>
                        <a:t>CY 2023</a:t>
                      </a:r>
                    </a:p>
                  </a:txBody>
                  <a:tcPr/>
                </a:tc>
                <a:tc>
                  <a:txBody>
                    <a:bodyPr/>
                    <a:lstStyle/>
                    <a:p>
                      <a:pPr algn="ctr"/>
                      <a:r>
                        <a:rPr lang="en-US" sz="2000"/>
                        <a:t>CY 2024</a:t>
                      </a:r>
                    </a:p>
                  </a:txBody>
                  <a:tcPr/>
                </a:tc>
                <a:tc>
                  <a:txBody>
                    <a:bodyPr/>
                    <a:lstStyle/>
                    <a:p>
                      <a:pPr algn="ctr"/>
                      <a:r>
                        <a:rPr lang="en-US" sz="2000"/>
                        <a:t>CY 2025</a:t>
                      </a:r>
                    </a:p>
                  </a:txBody>
                  <a:tcPr/>
                </a:tc>
                <a:tc>
                  <a:txBody>
                    <a:bodyPr/>
                    <a:lstStyle/>
                    <a:p>
                      <a:pPr algn="ctr"/>
                      <a:r>
                        <a:rPr lang="en-US" sz="2000"/>
                        <a:t>CY 2026</a:t>
                      </a:r>
                    </a:p>
                  </a:txBody>
                  <a:tcPr/>
                </a:tc>
                <a:tc>
                  <a:txBody>
                    <a:bodyPr/>
                    <a:lstStyle/>
                    <a:p>
                      <a:pPr algn="ctr"/>
                      <a:r>
                        <a:rPr lang="en-US" sz="2000"/>
                        <a:t>CY 2027</a:t>
                      </a:r>
                    </a:p>
                  </a:txBody>
                  <a:tcPr/>
                </a:tc>
                <a:extLst>
                  <a:ext uri="{0D108BD9-81ED-4DB2-BD59-A6C34878D82A}">
                    <a16:rowId xmlns:a16="http://schemas.microsoft.com/office/drawing/2014/main" val="2099997563"/>
                  </a:ext>
                </a:extLst>
              </a:tr>
              <a:tr h="629101">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2000"/>
                        <a:t>Amount (in billions):</a:t>
                      </a:r>
                    </a:p>
                    <a:p>
                      <a:pPr algn="l" fontAlgn="b"/>
                      <a:endParaRPr lang="en-US" sz="2000" b="0" i="0" u="none" strike="noStrike">
                        <a:effectLst/>
                        <a:latin typeface="Arial Narrow" panose="020B0606020202030204" pitchFamily="34" charset="0"/>
                      </a:endParaRPr>
                    </a:p>
                  </a:txBody>
                  <a:tcPr marL="0" marR="0" marT="0" marB="0" anchor="ctr"/>
                </a:tc>
                <a:tc>
                  <a:txBody>
                    <a:bodyPr/>
                    <a:lstStyle/>
                    <a:p>
                      <a:pPr algn="ctr" fontAlgn="b"/>
                      <a:r>
                        <a:rPr lang="en-US" sz="2400" b="0" i="0" u="none" strike="noStrike">
                          <a:effectLst/>
                          <a:latin typeface="+mn-lt"/>
                        </a:rPr>
                        <a:t> $  1.8</a:t>
                      </a:r>
                    </a:p>
                  </a:txBody>
                  <a:tcPr marL="0" marR="0" marT="0" marB="0" anchor="ctr"/>
                </a:tc>
                <a:tc>
                  <a:txBody>
                    <a:bodyPr/>
                    <a:lstStyle/>
                    <a:p>
                      <a:pPr algn="ctr" fontAlgn="b"/>
                      <a:r>
                        <a:rPr lang="en-US" sz="2400" b="0" i="0" u="none" strike="noStrike">
                          <a:effectLst/>
                          <a:latin typeface="+mn-lt"/>
                        </a:rPr>
                        <a:t> $  3.1</a:t>
                      </a:r>
                    </a:p>
                  </a:txBody>
                  <a:tcPr marL="0" marR="0" marT="0" marB="0" anchor="ctr"/>
                </a:tc>
                <a:tc>
                  <a:txBody>
                    <a:bodyPr/>
                    <a:lstStyle/>
                    <a:p>
                      <a:pPr algn="ctr" fontAlgn="b"/>
                      <a:r>
                        <a:rPr lang="en-US" sz="2400" b="0" i="0" u="none" strike="noStrike">
                          <a:effectLst/>
                          <a:latin typeface="+mn-lt"/>
                        </a:rPr>
                        <a:t> $  3.8</a:t>
                      </a:r>
                    </a:p>
                  </a:txBody>
                  <a:tcPr marL="0" marR="0" marT="0" marB="0" anchor="ctr"/>
                </a:tc>
                <a:tc>
                  <a:txBody>
                    <a:bodyPr/>
                    <a:lstStyle/>
                    <a:p>
                      <a:pPr algn="ctr" fontAlgn="b"/>
                      <a:r>
                        <a:rPr lang="en-US" sz="2400" b="0" i="0" u="none" strike="noStrike">
                          <a:effectLst/>
                          <a:latin typeface="+mn-lt"/>
                        </a:rPr>
                        <a:t> $  4.4</a:t>
                      </a:r>
                    </a:p>
                  </a:txBody>
                  <a:tcPr marL="0" marR="0" marT="0" marB="0" anchor="ctr"/>
                </a:tc>
                <a:tc>
                  <a:txBody>
                    <a:bodyPr/>
                    <a:lstStyle/>
                    <a:p>
                      <a:pPr algn="ctr" fontAlgn="b"/>
                      <a:r>
                        <a:rPr lang="en-US" sz="2400" b="0" i="0" u="none" strike="noStrike">
                          <a:effectLst/>
                          <a:latin typeface="+mn-lt"/>
                        </a:rPr>
                        <a:t> $   4.8</a:t>
                      </a:r>
                    </a:p>
                  </a:txBody>
                  <a:tcPr marL="0" marR="0" marT="0" marB="0" anchor="ctr"/>
                </a:tc>
                <a:tc>
                  <a:txBody>
                    <a:bodyPr/>
                    <a:lstStyle/>
                    <a:p>
                      <a:pPr algn="ctr" fontAlgn="b"/>
                      <a:r>
                        <a:rPr lang="en-US" sz="2400" b="0" i="0" u="none" strike="noStrike">
                          <a:effectLst/>
                          <a:latin typeface="+mn-lt"/>
                        </a:rPr>
                        <a:t> $   5.1</a:t>
                      </a:r>
                    </a:p>
                  </a:txBody>
                  <a:tcPr marL="0" marR="0" marT="0" marB="0" anchor="ctr"/>
                </a:tc>
                <a:tc>
                  <a:txBody>
                    <a:bodyPr/>
                    <a:lstStyle/>
                    <a:p>
                      <a:pPr algn="ctr" fontAlgn="b"/>
                      <a:r>
                        <a:rPr lang="en-US" sz="2400" b="0" i="0" u="none" strike="noStrike">
                          <a:effectLst/>
                          <a:latin typeface="+mn-lt"/>
                        </a:rPr>
                        <a:t> $  5.3</a:t>
                      </a:r>
                    </a:p>
                  </a:txBody>
                  <a:tcPr marL="0" marR="0" marT="0" marB="0" anchor="ctr"/>
                </a:tc>
                <a:extLst>
                  <a:ext uri="{0D108BD9-81ED-4DB2-BD59-A6C34878D82A}">
                    <a16:rowId xmlns:a16="http://schemas.microsoft.com/office/drawing/2014/main" val="3504073944"/>
                  </a:ext>
                </a:extLst>
              </a:tr>
            </a:tbl>
          </a:graphicData>
        </a:graphic>
      </p:graphicFrame>
      <p:pic>
        <p:nvPicPr>
          <p:cNvPr id="3" name="Picture 2">
            <a:extLst>
              <a:ext uri="{FF2B5EF4-FFF2-40B4-BE49-F238E27FC236}">
                <a16:creationId xmlns:a16="http://schemas.microsoft.com/office/drawing/2014/main" id="{3FDCA858-A0EB-0E06-2312-B136CEC8B1B0}"/>
              </a:ext>
            </a:extLst>
          </p:cNvPr>
          <p:cNvPicPr>
            <a:picLocks noChangeAspect="1"/>
          </p:cNvPicPr>
          <p:nvPr/>
        </p:nvPicPr>
        <p:blipFill>
          <a:blip r:embed="rId3"/>
          <a:stretch>
            <a:fillRect/>
          </a:stretch>
        </p:blipFill>
        <p:spPr>
          <a:xfrm>
            <a:off x="3809801" y="2057281"/>
            <a:ext cx="4572396" cy="2743438"/>
          </a:xfrm>
          <a:prstGeom prst="rect">
            <a:avLst/>
          </a:prstGeom>
        </p:spPr>
      </p:pic>
    </p:spTree>
    <p:extLst>
      <p:ext uri="{BB962C8B-B14F-4D97-AF65-F5344CB8AC3E}">
        <p14:creationId xmlns:p14="http://schemas.microsoft.com/office/powerpoint/2010/main" val="38536730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3157-4CC6-4A04-972D-E1FBBD039FD6}"/>
              </a:ext>
            </a:extLst>
          </p:cNvPr>
          <p:cNvSpPr>
            <a:spLocks noGrp="1"/>
          </p:cNvSpPr>
          <p:nvPr>
            <p:ph type="ctrTitle"/>
          </p:nvPr>
        </p:nvSpPr>
        <p:spPr>
          <a:xfrm>
            <a:off x="680322" y="2053799"/>
            <a:ext cx="8144134" cy="1616679"/>
          </a:xfrm>
        </p:spPr>
        <p:txBody>
          <a:bodyPr/>
          <a:lstStyle/>
          <a:p>
            <a:r>
              <a:rPr lang="en-US" sz="4000">
                <a:latin typeface="Century Gothic"/>
              </a:rPr>
              <a:t>Updates Taxable Wage Base</a:t>
            </a:r>
            <a:endParaRPr lang="en-US" sz="4000"/>
          </a:p>
        </p:txBody>
      </p:sp>
      <p:sp>
        <p:nvSpPr>
          <p:cNvPr id="3" name="Subtitle 2">
            <a:extLst>
              <a:ext uri="{FF2B5EF4-FFF2-40B4-BE49-F238E27FC236}">
                <a16:creationId xmlns:a16="http://schemas.microsoft.com/office/drawing/2014/main" id="{B140F2A1-C0E2-4806-A9A9-80608F4D7F61}"/>
              </a:ext>
            </a:extLst>
          </p:cNvPr>
          <p:cNvSpPr>
            <a:spLocks noGrp="1"/>
          </p:cNvSpPr>
          <p:nvPr>
            <p:ph type="subTitle" idx="1"/>
          </p:nvPr>
        </p:nvSpPr>
        <p:spPr>
          <a:xfrm>
            <a:off x="0" y="4394039"/>
            <a:ext cx="8997934" cy="1738313"/>
          </a:xfrm>
        </p:spPr>
        <p:txBody>
          <a:bodyPr vert="horz" lIns="91440" tIns="45720" rIns="91440" bIns="45720" rtlCol="0" anchor="t">
            <a:normAutofit/>
          </a:bodyPr>
          <a:lstStyle/>
          <a:p>
            <a:r>
              <a:rPr lang="en-US" sz="2400">
                <a:solidFill>
                  <a:schemeClr val="accent2"/>
                </a:solidFill>
                <a:ea typeface="+mn-lt"/>
                <a:cs typeface="+mn-lt"/>
              </a:rPr>
              <a:t>Vaughn Ellis, Office of Actuarial Services, ESD</a:t>
            </a:r>
            <a:endParaRPr lang="en-US">
              <a:solidFill>
                <a:schemeClr val="accent2"/>
              </a:solidFill>
              <a:ea typeface="+mn-lt"/>
              <a:cs typeface="+mn-lt"/>
            </a:endParaRPr>
          </a:p>
          <a:p>
            <a:endParaRPr lang="en-US">
              <a:solidFill>
                <a:schemeClr val="accent2"/>
              </a:solidFill>
            </a:endParaRPr>
          </a:p>
        </p:txBody>
      </p:sp>
    </p:spTree>
    <p:extLst>
      <p:ext uri="{BB962C8B-B14F-4D97-AF65-F5344CB8AC3E}">
        <p14:creationId xmlns:p14="http://schemas.microsoft.com/office/powerpoint/2010/main" val="29270883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3C35-37E6-4D85-4680-B3E164923A71}"/>
              </a:ext>
            </a:extLst>
          </p:cNvPr>
          <p:cNvSpPr>
            <a:spLocks noGrp="1"/>
          </p:cNvSpPr>
          <p:nvPr>
            <p:ph type="title"/>
          </p:nvPr>
        </p:nvSpPr>
        <p:spPr/>
        <p:txBody>
          <a:bodyPr/>
          <a:lstStyle/>
          <a:p>
            <a:r>
              <a:rPr lang="en-US">
                <a:latin typeface="Century Gothic"/>
              </a:rPr>
              <a:t>Taxable Wage Base </a:t>
            </a:r>
            <a:endParaRPr lang="en-US"/>
          </a:p>
        </p:txBody>
      </p:sp>
      <p:sp>
        <p:nvSpPr>
          <p:cNvPr id="3" name="Content Placeholder 2">
            <a:extLst>
              <a:ext uri="{FF2B5EF4-FFF2-40B4-BE49-F238E27FC236}">
                <a16:creationId xmlns:a16="http://schemas.microsoft.com/office/drawing/2014/main" id="{9933687E-7046-2DD7-9ED9-FE2BA2A79944}"/>
              </a:ext>
            </a:extLst>
          </p:cNvPr>
          <p:cNvSpPr>
            <a:spLocks noGrp="1"/>
          </p:cNvSpPr>
          <p:nvPr>
            <p:ph idx="1"/>
          </p:nvPr>
        </p:nvSpPr>
        <p:spPr>
          <a:xfrm>
            <a:off x="680321" y="2336873"/>
            <a:ext cx="5787115" cy="3976129"/>
          </a:xfrm>
        </p:spPr>
        <p:txBody>
          <a:bodyPr vert="horz" lIns="91440" tIns="45720" rIns="91440" bIns="45720" rtlCol="0" anchor="t">
            <a:normAutofit/>
          </a:bodyPr>
          <a:lstStyle/>
          <a:p>
            <a:pPr marL="0" indent="0">
              <a:buNone/>
            </a:pPr>
            <a:endParaRPr lang="en-US">
              <a:latin typeface="Times New Roman"/>
              <a:cs typeface="Times New Roman"/>
            </a:endParaRPr>
          </a:p>
          <a:p>
            <a:r>
              <a:rPr lang="en-US">
                <a:latin typeface="Times New Roman"/>
                <a:cs typeface="Times New Roman"/>
              </a:rPr>
              <a:t>Beginning January 1, 2024, employers will pay unemployment taxes on the first $68,500 paid to each employee. </a:t>
            </a:r>
            <a:endParaRPr lang="en-US">
              <a:latin typeface="Calibri"/>
              <a:cs typeface="Calibri"/>
            </a:endParaRPr>
          </a:p>
          <a:p>
            <a:r>
              <a:rPr lang="en-US">
                <a:latin typeface="Times New Roman"/>
                <a:cs typeface="Times New Roman"/>
              </a:rPr>
              <a:t>This value is calculated as 115% of last year's taxable wage base, capped at 80% of 2022 average annual wage for contribution purposes. </a:t>
            </a:r>
          </a:p>
          <a:p>
            <a:endParaRPr lang="en-US" sz="2300">
              <a:latin typeface="Times New Roman"/>
              <a:cs typeface="Times New Roman"/>
            </a:endParaRPr>
          </a:p>
          <a:p>
            <a:endParaRPr lang="en-US">
              <a:latin typeface="Times New Roman"/>
              <a:cs typeface="Times New Roman"/>
            </a:endParaRPr>
          </a:p>
          <a:p>
            <a:endParaRPr lang="en-US">
              <a:cs typeface="Calibri"/>
            </a:endParaRPr>
          </a:p>
        </p:txBody>
      </p:sp>
      <p:graphicFrame>
        <p:nvGraphicFramePr>
          <p:cNvPr id="4" name="Table 4">
            <a:extLst>
              <a:ext uri="{FF2B5EF4-FFF2-40B4-BE49-F238E27FC236}">
                <a16:creationId xmlns:a16="http://schemas.microsoft.com/office/drawing/2014/main" id="{2AF70BC2-35D1-BB5E-C9F6-3DA1C21EA056}"/>
              </a:ext>
            </a:extLst>
          </p:cNvPr>
          <p:cNvGraphicFramePr>
            <a:graphicFrameLocks noGrp="1"/>
          </p:cNvGraphicFramePr>
          <p:nvPr>
            <p:extLst>
              <p:ext uri="{D42A27DB-BD31-4B8C-83A1-F6EECF244321}">
                <p14:modId xmlns:p14="http://schemas.microsoft.com/office/powerpoint/2010/main" val="1439809747"/>
              </p:ext>
            </p:extLst>
          </p:nvPr>
        </p:nvGraphicFramePr>
        <p:xfrm>
          <a:off x="7000351" y="2604198"/>
          <a:ext cx="3169485" cy="2938936"/>
        </p:xfrm>
        <a:graphic>
          <a:graphicData uri="http://schemas.openxmlformats.org/drawingml/2006/table">
            <a:tbl>
              <a:tblPr firstRow="1" bandRow="1" bandCol="1">
                <a:tableStyleId>{5C22544A-7EE6-4342-B048-85BDC9FD1C3A}</a:tableStyleId>
              </a:tblPr>
              <a:tblGrid>
                <a:gridCol w="1005060">
                  <a:extLst>
                    <a:ext uri="{9D8B030D-6E8A-4147-A177-3AD203B41FA5}">
                      <a16:colId xmlns:a16="http://schemas.microsoft.com/office/drawing/2014/main" val="3779388411"/>
                    </a:ext>
                  </a:extLst>
                </a:gridCol>
                <a:gridCol w="2164425">
                  <a:extLst>
                    <a:ext uri="{9D8B030D-6E8A-4147-A177-3AD203B41FA5}">
                      <a16:colId xmlns:a16="http://schemas.microsoft.com/office/drawing/2014/main" val="3595337140"/>
                    </a:ext>
                  </a:extLst>
                </a:gridCol>
              </a:tblGrid>
              <a:tr h="489822">
                <a:tc>
                  <a:txBody>
                    <a:bodyPr/>
                    <a:lstStyle/>
                    <a:p>
                      <a:pPr algn="ctr"/>
                      <a:r>
                        <a:rPr lang="en-US"/>
                        <a:t>Year</a:t>
                      </a:r>
                    </a:p>
                  </a:txBody>
                  <a:tcPr/>
                </a:tc>
                <a:tc>
                  <a:txBody>
                    <a:bodyPr/>
                    <a:lstStyle/>
                    <a:p>
                      <a:pPr algn="ctr"/>
                      <a:r>
                        <a:rPr lang="en-US"/>
                        <a:t>Taxable Wage Base</a:t>
                      </a:r>
                    </a:p>
                  </a:txBody>
                  <a:tcPr/>
                </a:tc>
                <a:extLst>
                  <a:ext uri="{0D108BD9-81ED-4DB2-BD59-A6C34878D82A}">
                    <a16:rowId xmlns:a16="http://schemas.microsoft.com/office/drawing/2014/main" val="33275399"/>
                  </a:ext>
                </a:extLst>
              </a:tr>
              <a:tr h="489822">
                <a:tc>
                  <a:txBody>
                    <a:bodyPr/>
                    <a:lstStyle/>
                    <a:p>
                      <a:pPr lvl="0" algn="ctr">
                        <a:buNone/>
                      </a:pPr>
                      <a:r>
                        <a:rPr lang="en-US" sz="2000" b="0" i="0" u="none" strike="noStrike" noProof="0">
                          <a:solidFill>
                            <a:srgbClr val="FFFFFF"/>
                          </a:solidFill>
                          <a:latin typeface="Calibri"/>
                        </a:rPr>
                        <a:t>2020</a:t>
                      </a:r>
                      <a:endParaRPr lang="en-US" b="0">
                        <a:solidFill>
                          <a:schemeClr val="bg1"/>
                        </a:solidFill>
                      </a:endParaRPr>
                    </a:p>
                  </a:txBody>
                  <a:tcPr>
                    <a:solidFill>
                      <a:schemeClr val="accent1"/>
                    </a:solidFill>
                  </a:tcPr>
                </a:tc>
                <a:tc>
                  <a:txBody>
                    <a:bodyPr/>
                    <a:lstStyle/>
                    <a:p>
                      <a:pPr algn="ctr"/>
                      <a:r>
                        <a:rPr lang="en-US"/>
                        <a:t>$52,700</a:t>
                      </a:r>
                    </a:p>
                  </a:txBody>
                  <a:tcPr>
                    <a:solidFill>
                      <a:srgbClr val="CDE0EE"/>
                    </a:solidFill>
                  </a:tcPr>
                </a:tc>
                <a:extLst>
                  <a:ext uri="{0D108BD9-81ED-4DB2-BD59-A6C34878D82A}">
                    <a16:rowId xmlns:a16="http://schemas.microsoft.com/office/drawing/2014/main" val="4048517029"/>
                  </a:ext>
                </a:extLst>
              </a:tr>
              <a:tr h="489823">
                <a:tc>
                  <a:txBody>
                    <a:bodyPr/>
                    <a:lstStyle/>
                    <a:p>
                      <a:pPr lvl="0" algn="ctr">
                        <a:buNone/>
                      </a:pPr>
                      <a:r>
                        <a:rPr lang="en-US" sz="2000" b="0" i="0" u="none" strike="noStrike" noProof="0">
                          <a:solidFill>
                            <a:srgbClr val="FFFFFF"/>
                          </a:solidFill>
                          <a:latin typeface="Calibri"/>
                        </a:rPr>
                        <a:t>2021</a:t>
                      </a:r>
                    </a:p>
                  </a:txBody>
                  <a:tcPr>
                    <a:solidFill>
                      <a:schemeClr val="accent1"/>
                    </a:solidFill>
                  </a:tcPr>
                </a:tc>
                <a:tc>
                  <a:txBody>
                    <a:bodyPr/>
                    <a:lstStyle/>
                    <a:p>
                      <a:pPr algn="ctr"/>
                      <a:r>
                        <a:rPr lang="en-US"/>
                        <a:t>$56,500</a:t>
                      </a:r>
                    </a:p>
                  </a:txBody>
                  <a:tcPr/>
                </a:tc>
                <a:extLst>
                  <a:ext uri="{0D108BD9-81ED-4DB2-BD59-A6C34878D82A}">
                    <a16:rowId xmlns:a16="http://schemas.microsoft.com/office/drawing/2014/main" val="62151021"/>
                  </a:ext>
                </a:extLst>
              </a:tr>
              <a:tr h="489823">
                <a:tc>
                  <a:txBody>
                    <a:bodyPr/>
                    <a:lstStyle/>
                    <a:p>
                      <a:pPr lvl="0" algn="ctr">
                        <a:buNone/>
                      </a:pPr>
                      <a:r>
                        <a:rPr lang="en-US" sz="2000" b="0" i="0" u="none" strike="noStrike" noProof="0">
                          <a:solidFill>
                            <a:srgbClr val="FFFFFF"/>
                          </a:solidFill>
                          <a:latin typeface="Calibri"/>
                        </a:rPr>
                        <a:t>2022</a:t>
                      </a:r>
                    </a:p>
                  </a:txBody>
                  <a:tcPr>
                    <a:solidFill>
                      <a:schemeClr val="accent1"/>
                    </a:solidFill>
                  </a:tcPr>
                </a:tc>
                <a:tc>
                  <a:txBody>
                    <a:bodyPr/>
                    <a:lstStyle/>
                    <a:p>
                      <a:pPr algn="ctr"/>
                      <a:r>
                        <a:rPr lang="en-US"/>
                        <a:t>$62,500</a:t>
                      </a:r>
                    </a:p>
                  </a:txBody>
                  <a:tcPr/>
                </a:tc>
                <a:extLst>
                  <a:ext uri="{0D108BD9-81ED-4DB2-BD59-A6C34878D82A}">
                    <a16:rowId xmlns:a16="http://schemas.microsoft.com/office/drawing/2014/main" val="2757442483"/>
                  </a:ext>
                </a:extLst>
              </a:tr>
              <a:tr h="489823">
                <a:tc>
                  <a:txBody>
                    <a:bodyPr/>
                    <a:lstStyle/>
                    <a:p>
                      <a:pPr lvl="0" algn="ctr">
                        <a:buNone/>
                      </a:pPr>
                      <a:r>
                        <a:rPr lang="en-US" sz="2000" b="0" i="0" u="none" strike="noStrike" noProof="0">
                          <a:solidFill>
                            <a:srgbClr val="FFFFFF"/>
                          </a:solidFill>
                          <a:latin typeface="Calibri"/>
                        </a:rPr>
                        <a:t>2023</a:t>
                      </a:r>
                    </a:p>
                  </a:txBody>
                  <a:tcPr>
                    <a:solidFill>
                      <a:schemeClr val="accent1"/>
                    </a:solidFill>
                  </a:tcPr>
                </a:tc>
                <a:tc>
                  <a:txBody>
                    <a:bodyPr/>
                    <a:lstStyle/>
                    <a:p>
                      <a:pPr algn="ctr"/>
                      <a:r>
                        <a:rPr lang="en-US"/>
                        <a:t>$67,600</a:t>
                      </a:r>
                    </a:p>
                  </a:txBody>
                  <a:tcPr/>
                </a:tc>
                <a:extLst>
                  <a:ext uri="{0D108BD9-81ED-4DB2-BD59-A6C34878D82A}">
                    <a16:rowId xmlns:a16="http://schemas.microsoft.com/office/drawing/2014/main" val="1513547609"/>
                  </a:ext>
                </a:extLst>
              </a:tr>
              <a:tr h="489823">
                <a:tc>
                  <a:txBody>
                    <a:bodyPr/>
                    <a:lstStyle/>
                    <a:p>
                      <a:pPr lvl="0" algn="ctr">
                        <a:buNone/>
                      </a:pPr>
                      <a:r>
                        <a:rPr lang="en-US" sz="2000" b="0" i="0" u="none" strike="noStrike" noProof="0">
                          <a:solidFill>
                            <a:srgbClr val="FFFFFF"/>
                          </a:solidFill>
                          <a:latin typeface="Calibri"/>
                        </a:rPr>
                        <a:t>2024</a:t>
                      </a:r>
                    </a:p>
                  </a:txBody>
                  <a:tcPr>
                    <a:solidFill>
                      <a:schemeClr val="accent1"/>
                    </a:solidFill>
                  </a:tcPr>
                </a:tc>
                <a:tc>
                  <a:txBody>
                    <a:bodyPr/>
                    <a:lstStyle/>
                    <a:p>
                      <a:pPr algn="ctr"/>
                      <a:r>
                        <a:rPr lang="en-US"/>
                        <a:t>$68,500</a:t>
                      </a:r>
                    </a:p>
                  </a:txBody>
                  <a:tcPr/>
                </a:tc>
                <a:extLst>
                  <a:ext uri="{0D108BD9-81ED-4DB2-BD59-A6C34878D82A}">
                    <a16:rowId xmlns:a16="http://schemas.microsoft.com/office/drawing/2014/main" val="3608031213"/>
                  </a:ext>
                </a:extLst>
              </a:tr>
            </a:tbl>
          </a:graphicData>
        </a:graphic>
      </p:graphicFrame>
    </p:spTree>
    <p:extLst>
      <p:ext uri="{BB962C8B-B14F-4D97-AF65-F5344CB8AC3E}">
        <p14:creationId xmlns:p14="http://schemas.microsoft.com/office/powerpoint/2010/main" val="23693236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3157-4CC6-4A04-972D-E1FBBD039FD6}"/>
              </a:ext>
            </a:extLst>
          </p:cNvPr>
          <p:cNvSpPr>
            <a:spLocks noGrp="1"/>
          </p:cNvSpPr>
          <p:nvPr>
            <p:ph type="ctrTitle"/>
          </p:nvPr>
        </p:nvSpPr>
        <p:spPr>
          <a:xfrm>
            <a:off x="680322" y="2706202"/>
            <a:ext cx="8144134" cy="1544207"/>
          </a:xfrm>
        </p:spPr>
        <p:txBody>
          <a:bodyPr vert="horz" lIns="91440" tIns="45720" rIns="91440" bIns="45720" rtlCol="0" anchor="ctr">
            <a:noAutofit/>
          </a:bodyPr>
          <a:lstStyle/>
          <a:p>
            <a:r>
              <a:rPr lang="en-US" sz="4000">
                <a:latin typeface="Century Gothic"/>
              </a:rPr>
              <a:t>Rulemaking &amp; legislative Implementation Update</a:t>
            </a:r>
            <a:br>
              <a:rPr lang="en-US" sz="4000"/>
            </a:br>
            <a:endParaRPr lang="en-US" sz="4000"/>
          </a:p>
        </p:txBody>
      </p:sp>
      <p:sp>
        <p:nvSpPr>
          <p:cNvPr id="3" name="Subtitle 2">
            <a:extLst>
              <a:ext uri="{FF2B5EF4-FFF2-40B4-BE49-F238E27FC236}">
                <a16:creationId xmlns:a16="http://schemas.microsoft.com/office/drawing/2014/main" id="{B140F2A1-C0E2-4806-A9A9-80608F4D7F61}"/>
              </a:ext>
            </a:extLst>
          </p:cNvPr>
          <p:cNvSpPr>
            <a:spLocks noGrp="1"/>
          </p:cNvSpPr>
          <p:nvPr>
            <p:ph type="subTitle" idx="1"/>
          </p:nvPr>
        </p:nvSpPr>
        <p:spPr>
          <a:xfrm>
            <a:off x="680322" y="4394039"/>
            <a:ext cx="8144134" cy="1738313"/>
          </a:xfrm>
        </p:spPr>
        <p:txBody>
          <a:bodyPr vert="horz" lIns="91440" tIns="45720" rIns="91440" bIns="45720" rtlCol="0" anchor="t">
            <a:normAutofit/>
          </a:bodyPr>
          <a:lstStyle/>
          <a:p>
            <a:r>
              <a:rPr lang="en-US" sz="2400">
                <a:solidFill>
                  <a:schemeClr val="accent2"/>
                </a:solidFill>
                <a:ea typeface="+mn-lt"/>
                <a:cs typeface="+mn-lt"/>
              </a:rPr>
              <a:t>Scott E. Michael, Legal Services Manager, ESPI, ESD</a:t>
            </a:r>
          </a:p>
          <a:p>
            <a:r>
              <a:rPr lang="en-US" sz="2400">
                <a:solidFill>
                  <a:schemeClr val="accent2"/>
                </a:solidFill>
              </a:rPr>
              <a:t>Caitlyn Jekel, Government Relations Director, ESD</a:t>
            </a:r>
          </a:p>
          <a:p>
            <a:endParaRPr lang="en-US" sz="2400">
              <a:solidFill>
                <a:schemeClr val="accent2"/>
              </a:solidFill>
              <a:ea typeface="+mn-lt"/>
              <a:cs typeface="+mn-lt"/>
            </a:endParaRPr>
          </a:p>
          <a:p>
            <a:endParaRPr lang="en-US" sz="2400">
              <a:solidFill>
                <a:schemeClr val="accent2"/>
              </a:solidFill>
              <a:cs typeface="Calibri"/>
            </a:endParaRPr>
          </a:p>
        </p:txBody>
      </p:sp>
    </p:spTree>
    <p:extLst>
      <p:ext uri="{BB962C8B-B14F-4D97-AF65-F5344CB8AC3E}">
        <p14:creationId xmlns:p14="http://schemas.microsoft.com/office/powerpoint/2010/main" val="22665999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5047E-9202-C4B0-2CA2-BE0D8C3FEDB4}"/>
              </a:ext>
            </a:extLst>
          </p:cNvPr>
          <p:cNvSpPr>
            <a:spLocks noGrp="1"/>
          </p:cNvSpPr>
          <p:nvPr>
            <p:ph type="title"/>
          </p:nvPr>
        </p:nvSpPr>
        <p:spPr/>
        <p:txBody>
          <a:bodyPr/>
          <a:lstStyle/>
          <a:p>
            <a:r>
              <a:rPr lang="en-US">
                <a:latin typeface="Century Gothic"/>
              </a:rPr>
              <a:t>Rulemaking </a:t>
            </a:r>
            <a:endParaRPr lang="en-US"/>
          </a:p>
        </p:txBody>
      </p:sp>
      <p:sp>
        <p:nvSpPr>
          <p:cNvPr id="3" name="Content Placeholder 2">
            <a:extLst>
              <a:ext uri="{FF2B5EF4-FFF2-40B4-BE49-F238E27FC236}">
                <a16:creationId xmlns:a16="http://schemas.microsoft.com/office/drawing/2014/main" id="{AD21890A-9F9E-105E-4136-5A2D9ECCC2FB}"/>
              </a:ext>
            </a:extLst>
          </p:cNvPr>
          <p:cNvSpPr>
            <a:spLocks noGrp="1"/>
          </p:cNvSpPr>
          <p:nvPr>
            <p:ph idx="1"/>
          </p:nvPr>
        </p:nvSpPr>
        <p:spPr/>
        <p:txBody>
          <a:bodyPr vert="horz" lIns="91440" tIns="45720" rIns="91440" bIns="45720" rtlCol="0" anchor="t">
            <a:normAutofit lnSpcReduction="10000"/>
          </a:bodyPr>
          <a:lstStyle/>
          <a:p>
            <a:pPr marL="0" indent="0" algn="ctr">
              <a:buNone/>
            </a:pPr>
            <a:r>
              <a:rPr lang="en-US" u="sng">
                <a:cs typeface="Calibri"/>
              </a:rPr>
              <a:t>Recent Past</a:t>
            </a:r>
            <a:endParaRPr lang="en-US">
              <a:cs typeface="Calibri"/>
            </a:endParaRPr>
          </a:p>
          <a:p>
            <a:r>
              <a:rPr lang="en-US" b="1">
                <a:cs typeface="Calibri"/>
              </a:rPr>
              <a:t>Overpayment Waivers – </a:t>
            </a:r>
            <a:r>
              <a:rPr lang="en-US">
                <a:cs typeface="Calibri"/>
              </a:rPr>
              <a:t>extended emergency rules to October 25, 2023</a:t>
            </a:r>
            <a:endParaRPr lang="en-US" b="1">
              <a:cs typeface="Calibri"/>
            </a:endParaRPr>
          </a:p>
          <a:p>
            <a:r>
              <a:rPr lang="en-US" b="1">
                <a:cs typeface="Calibri"/>
              </a:rPr>
              <a:t>Expanded Voluntary Quits (HB 1106) </a:t>
            </a:r>
            <a:r>
              <a:rPr lang="en-US">
                <a:cs typeface="Calibri"/>
              </a:rPr>
              <a:t>– shared draft rules proposing a definition of “family member” consistent with PFML definitions</a:t>
            </a:r>
          </a:p>
          <a:p>
            <a:r>
              <a:rPr lang="en-US" b="1">
                <a:cs typeface="Calibri"/>
              </a:rPr>
              <a:t>Transportation Network Companies (HB 1570) – </a:t>
            </a:r>
            <a:r>
              <a:rPr lang="en-US">
                <a:cs typeface="Calibri"/>
              </a:rPr>
              <a:t>shared draft rules proposing that “hours worked” for purposes of driving for a TNC should be reported as “passenger platform time” doubled</a:t>
            </a:r>
          </a:p>
          <a:p>
            <a:r>
              <a:rPr lang="en-US" b="1">
                <a:cs typeface="Calibri"/>
              </a:rPr>
              <a:t>SOC Code Reporting for Tribes (HB 1684) – </a:t>
            </a:r>
            <a:r>
              <a:rPr lang="en-US">
                <a:cs typeface="Calibri"/>
              </a:rPr>
              <a:t>shared draft rules allowing tribes to report or not report SOC Codes or job titles on their quarterly reports as they see fit</a:t>
            </a:r>
            <a:endParaRPr lang="en-US" b="1">
              <a:cs typeface="Calibri"/>
            </a:endParaRPr>
          </a:p>
          <a:p>
            <a:endParaRPr lang="en-US" b="1">
              <a:cs typeface="Calibri"/>
            </a:endParaRPr>
          </a:p>
        </p:txBody>
      </p:sp>
    </p:spTree>
    <p:extLst>
      <p:ext uri="{BB962C8B-B14F-4D97-AF65-F5344CB8AC3E}">
        <p14:creationId xmlns:p14="http://schemas.microsoft.com/office/powerpoint/2010/main" val="6944831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5047E-9202-C4B0-2CA2-BE0D8C3FEDB4}"/>
              </a:ext>
            </a:extLst>
          </p:cNvPr>
          <p:cNvSpPr>
            <a:spLocks noGrp="1"/>
          </p:cNvSpPr>
          <p:nvPr>
            <p:ph type="title"/>
          </p:nvPr>
        </p:nvSpPr>
        <p:spPr/>
        <p:txBody>
          <a:bodyPr/>
          <a:lstStyle/>
          <a:p>
            <a:r>
              <a:rPr lang="en-US">
                <a:latin typeface="Century Gothic"/>
              </a:rPr>
              <a:t>Rulemaking </a:t>
            </a:r>
            <a:endParaRPr lang="en-US"/>
          </a:p>
        </p:txBody>
      </p:sp>
      <p:sp>
        <p:nvSpPr>
          <p:cNvPr id="3" name="Content Placeholder 2">
            <a:extLst>
              <a:ext uri="{FF2B5EF4-FFF2-40B4-BE49-F238E27FC236}">
                <a16:creationId xmlns:a16="http://schemas.microsoft.com/office/drawing/2014/main" id="{AD21890A-9F9E-105E-4136-5A2D9ECCC2FB}"/>
              </a:ext>
            </a:extLst>
          </p:cNvPr>
          <p:cNvSpPr>
            <a:spLocks noGrp="1"/>
          </p:cNvSpPr>
          <p:nvPr>
            <p:ph idx="1"/>
          </p:nvPr>
        </p:nvSpPr>
        <p:spPr/>
        <p:txBody>
          <a:bodyPr vert="horz" lIns="91440" tIns="45720" rIns="91440" bIns="45720" rtlCol="0" anchor="t">
            <a:normAutofit/>
          </a:bodyPr>
          <a:lstStyle/>
          <a:p>
            <a:pPr marL="0" indent="0" algn="ctr">
              <a:buNone/>
            </a:pPr>
            <a:r>
              <a:rPr lang="en-US" u="sng">
                <a:cs typeface="Calibri"/>
              </a:rPr>
              <a:t>Recent Past</a:t>
            </a:r>
            <a:endParaRPr lang="en-US">
              <a:cs typeface="Calibri"/>
            </a:endParaRPr>
          </a:p>
          <a:p>
            <a:r>
              <a:rPr lang="en-US" b="1">
                <a:cs typeface="Calibri"/>
              </a:rPr>
              <a:t>Public Records Procedures</a:t>
            </a:r>
            <a:r>
              <a:rPr lang="en-US">
                <a:cs typeface="Calibri"/>
              </a:rPr>
              <a:t> – shared draft rules allowing persons making public records requests to ask for an internal agency review of the response to their public records requests</a:t>
            </a:r>
            <a:endParaRPr lang="en-US" b="1">
              <a:cs typeface="Calibri"/>
            </a:endParaRPr>
          </a:p>
          <a:p>
            <a:r>
              <a:rPr lang="en-US" b="1">
                <a:cs typeface="Calibri"/>
              </a:rPr>
              <a:t>Failure to Respond – </a:t>
            </a:r>
            <a:r>
              <a:rPr lang="en-US">
                <a:cs typeface="Calibri"/>
              </a:rPr>
              <a:t>officially proposed rules setting a possible end date on when someone is denied benefits due to a failure to respond.  Hearing is August 10, 2023</a:t>
            </a:r>
            <a:endParaRPr lang="en-US" b="1">
              <a:cs typeface="Calibri"/>
            </a:endParaRPr>
          </a:p>
          <a:p>
            <a:r>
              <a:rPr lang="en-US" b="1">
                <a:cs typeface="Calibri"/>
              </a:rPr>
              <a:t>Public Health Emergencies – </a:t>
            </a:r>
            <a:r>
              <a:rPr lang="en-US">
                <a:cs typeface="Calibri"/>
              </a:rPr>
              <a:t>completed rulemaking for when a public health emergency begins and ends mid-week</a:t>
            </a:r>
          </a:p>
          <a:p>
            <a:endParaRPr lang="en-US" b="1">
              <a:cs typeface="Calibri"/>
            </a:endParaRPr>
          </a:p>
        </p:txBody>
      </p:sp>
    </p:spTree>
    <p:extLst>
      <p:ext uri="{BB962C8B-B14F-4D97-AF65-F5344CB8AC3E}">
        <p14:creationId xmlns:p14="http://schemas.microsoft.com/office/powerpoint/2010/main" val="22351245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5047E-9202-C4B0-2CA2-BE0D8C3FEDB4}"/>
              </a:ext>
            </a:extLst>
          </p:cNvPr>
          <p:cNvSpPr>
            <a:spLocks noGrp="1"/>
          </p:cNvSpPr>
          <p:nvPr>
            <p:ph type="title"/>
          </p:nvPr>
        </p:nvSpPr>
        <p:spPr/>
        <p:txBody>
          <a:bodyPr/>
          <a:lstStyle/>
          <a:p>
            <a:r>
              <a:rPr lang="en-US">
                <a:latin typeface="Century Gothic"/>
              </a:rPr>
              <a:t>Rulemaking </a:t>
            </a:r>
            <a:endParaRPr lang="en-US"/>
          </a:p>
        </p:txBody>
      </p:sp>
      <p:sp>
        <p:nvSpPr>
          <p:cNvPr id="3" name="Content Placeholder 2">
            <a:extLst>
              <a:ext uri="{FF2B5EF4-FFF2-40B4-BE49-F238E27FC236}">
                <a16:creationId xmlns:a16="http://schemas.microsoft.com/office/drawing/2014/main" id="{AD21890A-9F9E-105E-4136-5A2D9ECCC2FB}"/>
              </a:ext>
            </a:extLst>
          </p:cNvPr>
          <p:cNvSpPr>
            <a:spLocks noGrp="1"/>
          </p:cNvSpPr>
          <p:nvPr>
            <p:ph idx="1"/>
          </p:nvPr>
        </p:nvSpPr>
        <p:spPr/>
        <p:txBody>
          <a:bodyPr vert="horz" lIns="91440" tIns="45720" rIns="91440" bIns="45720" rtlCol="0" anchor="t">
            <a:normAutofit/>
          </a:bodyPr>
          <a:lstStyle/>
          <a:p>
            <a:pPr marL="0" indent="0">
              <a:buNone/>
            </a:pPr>
            <a:r>
              <a:rPr lang="en-US" u="sng">
                <a:cs typeface="Calibri"/>
              </a:rPr>
              <a:t>Near Future</a:t>
            </a:r>
            <a:endParaRPr lang="en-US">
              <a:cs typeface="Calibri"/>
            </a:endParaRPr>
          </a:p>
          <a:p>
            <a:r>
              <a:rPr lang="en-US" b="1">
                <a:cs typeface="Calibri"/>
              </a:rPr>
              <a:t>Overpayment Waivers </a:t>
            </a:r>
            <a:r>
              <a:rPr lang="en-US">
                <a:cs typeface="Calibri"/>
              </a:rPr>
              <a:t>– expect to see draft permanent rule proposals</a:t>
            </a:r>
          </a:p>
          <a:p>
            <a:r>
              <a:rPr lang="en-US" b="1">
                <a:cs typeface="Calibri"/>
              </a:rPr>
              <a:t>Conditional Payments </a:t>
            </a:r>
            <a:r>
              <a:rPr lang="en-US">
                <a:cs typeface="Calibri"/>
              </a:rPr>
              <a:t>– expect proposed rules defining when a conditional payment of benefits begins and ends</a:t>
            </a:r>
            <a:endParaRPr lang="en-US" b="1">
              <a:cs typeface="Calibri"/>
            </a:endParaRPr>
          </a:p>
          <a:p>
            <a:r>
              <a:rPr lang="en-US" b="1">
                <a:cs typeface="Calibri"/>
              </a:rPr>
              <a:t>Transportation Network Companies (HB 1570) </a:t>
            </a:r>
            <a:r>
              <a:rPr lang="en-US">
                <a:cs typeface="Calibri"/>
              </a:rPr>
              <a:t>– workgroup is discussing possible rules related to relief of charges for part-time employers, quits due to workplace safety, quits due to 25% or more reduction in hours or compensation</a:t>
            </a:r>
          </a:p>
        </p:txBody>
      </p:sp>
    </p:spTree>
    <p:extLst>
      <p:ext uri="{BB962C8B-B14F-4D97-AF65-F5344CB8AC3E}">
        <p14:creationId xmlns:p14="http://schemas.microsoft.com/office/powerpoint/2010/main" val="25111295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5047E-9202-C4B0-2CA2-BE0D8C3FEDB4}"/>
              </a:ext>
            </a:extLst>
          </p:cNvPr>
          <p:cNvSpPr>
            <a:spLocks noGrp="1"/>
          </p:cNvSpPr>
          <p:nvPr>
            <p:ph type="title"/>
          </p:nvPr>
        </p:nvSpPr>
        <p:spPr/>
        <p:txBody>
          <a:bodyPr/>
          <a:lstStyle/>
          <a:p>
            <a:r>
              <a:rPr lang="en-US">
                <a:latin typeface="Century Gothic"/>
              </a:rPr>
              <a:t>Implementation </a:t>
            </a:r>
            <a:endParaRPr lang="en-US"/>
          </a:p>
        </p:txBody>
      </p:sp>
      <p:sp>
        <p:nvSpPr>
          <p:cNvPr id="3" name="Content Placeholder 2">
            <a:extLst>
              <a:ext uri="{FF2B5EF4-FFF2-40B4-BE49-F238E27FC236}">
                <a16:creationId xmlns:a16="http://schemas.microsoft.com/office/drawing/2014/main" id="{AD21890A-9F9E-105E-4136-5A2D9ECCC2FB}"/>
              </a:ext>
            </a:extLst>
          </p:cNvPr>
          <p:cNvSpPr>
            <a:spLocks noGrp="1"/>
          </p:cNvSpPr>
          <p:nvPr>
            <p:ph idx="1"/>
          </p:nvPr>
        </p:nvSpPr>
        <p:spPr/>
        <p:txBody>
          <a:bodyPr vert="horz" lIns="91440" tIns="45720" rIns="91440" bIns="45720" rtlCol="0" anchor="t">
            <a:normAutofit/>
          </a:bodyPr>
          <a:lstStyle/>
          <a:p>
            <a:pPr marL="0" indent="0" algn="ctr">
              <a:buNone/>
            </a:pPr>
            <a:r>
              <a:rPr lang="en-US" b="1">
                <a:cs typeface="Calibri"/>
              </a:rPr>
              <a:t>Transportation Network Company (HB 1570)</a:t>
            </a:r>
          </a:p>
          <a:p>
            <a:pPr marL="0" indent="0">
              <a:buNone/>
            </a:pPr>
            <a:r>
              <a:rPr lang="en-US" sz="2000">
                <a:cs typeface="Calibri"/>
              </a:rPr>
              <a:t>Workgroup proposes to add this to the list of approved job search activities on the ESD website:</a:t>
            </a:r>
          </a:p>
          <a:p>
            <a:pPr marL="0" indent="0">
              <a:buNone/>
            </a:pPr>
            <a:br>
              <a:rPr lang="en-US">
                <a:cs typeface="Calibri"/>
              </a:rPr>
            </a:br>
            <a:endParaRPr lang="en-US">
              <a:cs typeface="Calibri"/>
            </a:endParaRPr>
          </a:p>
        </p:txBody>
      </p:sp>
      <p:graphicFrame>
        <p:nvGraphicFramePr>
          <p:cNvPr id="6" name="Table 5">
            <a:extLst>
              <a:ext uri="{FF2B5EF4-FFF2-40B4-BE49-F238E27FC236}">
                <a16:creationId xmlns:a16="http://schemas.microsoft.com/office/drawing/2014/main" id="{AB06A41E-DA61-8607-57D9-2DABD54D7AAA}"/>
              </a:ext>
            </a:extLst>
          </p:cNvPr>
          <p:cNvGraphicFramePr>
            <a:graphicFrameLocks noGrp="1"/>
          </p:cNvGraphicFramePr>
          <p:nvPr>
            <p:extLst>
              <p:ext uri="{D42A27DB-BD31-4B8C-83A1-F6EECF244321}">
                <p14:modId xmlns:p14="http://schemas.microsoft.com/office/powerpoint/2010/main" val="2108310904"/>
              </p:ext>
            </p:extLst>
          </p:nvPr>
        </p:nvGraphicFramePr>
        <p:xfrm>
          <a:off x="2518626" y="3429000"/>
          <a:ext cx="5937250" cy="3124200"/>
        </p:xfrm>
        <a:graphic>
          <a:graphicData uri="http://schemas.openxmlformats.org/drawingml/2006/table">
            <a:tbl>
              <a:tblPr firstRow="1" firstCol="1" bandRow="1">
                <a:tableStyleId>{5C22544A-7EE6-4342-B048-85BDC9FD1C3A}</a:tableStyleId>
              </a:tblPr>
              <a:tblGrid>
                <a:gridCol w="2141220">
                  <a:extLst>
                    <a:ext uri="{9D8B030D-6E8A-4147-A177-3AD203B41FA5}">
                      <a16:colId xmlns:a16="http://schemas.microsoft.com/office/drawing/2014/main" val="2357430477"/>
                    </a:ext>
                  </a:extLst>
                </a:gridCol>
                <a:gridCol w="3796030">
                  <a:extLst>
                    <a:ext uri="{9D8B030D-6E8A-4147-A177-3AD203B41FA5}">
                      <a16:colId xmlns:a16="http://schemas.microsoft.com/office/drawing/2014/main" val="1897659617"/>
                    </a:ext>
                  </a:extLst>
                </a:gridCol>
              </a:tblGrid>
              <a:tr h="0">
                <a:tc>
                  <a:txBody>
                    <a:bodyPr/>
                    <a:lstStyle/>
                    <a:p>
                      <a:pPr marL="0" marR="0" algn="l">
                        <a:lnSpc>
                          <a:spcPct val="107000"/>
                        </a:lnSpc>
                        <a:spcBef>
                          <a:spcPts val="0"/>
                        </a:spcBef>
                        <a:spcAft>
                          <a:spcPts val="0"/>
                        </a:spcAft>
                      </a:pPr>
                      <a:r>
                        <a:rPr lang="en-US" sz="1100" kern="100">
                          <a:effectLst/>
                        </a:rPr>
                        <a:t>Approved job search activity</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b"/>
                </a:tc>
                <a:tc>
                  <a:txBody>
                    <a:bodyPr/>
                    <a:lstStyle/>
                    <a:p>
                      <a:pPr marL="0" marR="0" algn="l">
                        <a:lnSpc>
                          <a:spcPct val="107000"/>
                        </a:lnSpc>
                        <a:spcBef>
                          <a:spcPts val="0"/>
                        </a:spcBef>
                        <a:spcAft>
                          <a:spcPts val="0"/>
                        </a:spcAft>
                      </a:pPr>
                      <a:r>
                        <a:rPr lang="en-US" sz="1100" kern="100">
                          <a:effectLst/>
                        </a:rPr>
                        <a:t>Documentation ideas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nchor="b"/>
                </a:tc>
                <a:extLst>
                  <a:ext uri="{0D108BD9-81ED-4DB2-BD59-A6C34878D82A}">
                    <a16:rowId xmlns:a16="http://schemas.microsoft.com/office/drawing/2014/main" val="1908721667"/>
                  </a:ext>
                </a:extLst>
              </a:tr>
              <a:tr h="0">
                <a:tc>
                  <a:txBody>
                    <a:bodyPr/>
                    <a:lstStyle/>
                    <a:p>
                      <a:pPr marL="0" marR="0" algn="l">
                        <a:lnSpc>
                          <a:spcPct val="107000"/>
                        </a:lnSpc>
                        <a:spcBef>
                          <a:spcPts val="0"/>
                        </a:spcBef>
                        <a:spcAft>
                          <a:spcPts val="0"/>
                        </a:spcAft>
                      </a:pPr>
                      <a:r>
                        <a:rPr lang="en-US" sz="1100" kern="100">
                          <a:effectLst/>
                        </a:rPr>
                        <a:t>Take steps to set up a new account, or activate one you already have, on app-based work platforms (for example: Uber, Lyft, Doordash, Instacart, or other).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marL="0" marR="0" algn="l">
                        <a:lnSpc>
                          <a:spcPct val="107000"/>
                        </a:lnSpc>
                        <a:spcBef>
                          <a:spcPts val="0"/>
                        </a:spcBef>
                        <a:spcAft>
                          <a:spcPts val="0"/>
                        </a:spcAft>
                      </a:pPr>
                      <a:r>
                        <a:rPr lang="en-US" sz="1100" kern="100">
                          <a:effectLst/>
                        </a:rPr>
                        <a:t>Screenshot or picture of the renewal of required license</a:t>
                      </a:r>
                    </a:p>
                    <a:p>
                      <a:pPr marL="0" marR="0" algn="l">
                        <a:lnSpc>
                          <a:spcPct val="107000"/>
                        </a:lnSpc>
                        <a:spcBef>
                          <a:spcPts val="0"/>
                        </a:spcBef>
                        <a:spcAft>
                          <a:spcPts val="0"/>
                        </a:spcAft>
                      </a:pPr>
                      <a:r>
                        <a:rPr lang="en-US" sz="1100" kern="100">
                          <a:effectLst/>
                        </a:rPr>
                        <a:t> </a:t>
                      </a:r>
                    </a:p>
                    <a:p>
                      <a:pPr marL="0" marR="0" algn="l">
                        <a:lnSpc>
                          <a:spcPct val="107000"/>
                        </a:lnSpc>
                        <a:spcBef>
                          <a:spcPts val="0"/>
                        </a:spcBef>
                        <a:spcAft>
                          <a:spcPts val="0"/>
                        </a:spcAft>
                      </a:pPr>
                      <a:r>
                        <a:rPr lang="en-US" sz="1100" kern="100">
                          <a:effectLst/>
                        </a:rPr>
                        <a:t>Screenshot or picture of completed onboarding document requirements on app-based platform</a:t>
                      </a:r>
                    </a:p>
                    <a:p>
                      <a:pPr marL="0" marR="0" algn="l">
                        <a:lnSpc>
                          <a:spcPct val="107000"/>
                        </a:lnSpc>
                        <a:spcBef>
                          <a:spcPts val="0"/>
                        </a:spcBef>
                        <a:spcAft>
                          <a:spcPts val="0"/>
                        </a:spcAft>
                      </a:pPr>
                      <a:r>
                        <a:rPr lang="en-US" sz="1100" kern="100">
                          <a:effectLst/>
                        </a:rPr>
                        <a:t> </a:t>
                      </a:r>
                    </a:p>
                    <a:p>
                      <a:pPr marL="0" marR="0" algn="l">
                        <a:lnSpc>
                          <a:spcPct val="107000"/>
                        </a:lnSpc>
                        <a:spcBef>
                          <a:spcPts val="0"/>
                        </a:spcBef>
                        <a:spcAft>
                          <a:spcPts val="0"/>
                        </a:spcAft>
                      </a:pPr>
                      <a:r>
                        <a:rPr lang="en-US" sz="1100" kern="100">
                          <a:effectLst/>
                        </a:rPr>
                        <a:t>Copy of completed vehicle inspection</a:t>
                      </a:r>
                    </a:p>
                    <a:p>
                      <a:pPr marL="0" marR="0" algn="l">
                        <a:lnSpc>
                          <a:spcPct val="107000"/>
                        </a:lnSpc>
                        <a:spcBef>
                          <a:spcPts val="0"/>
                        </a:spcBef>
                        <a:spcAft>
                          <a:spcPts val="0"/>
                        </a:spcAft>
                      </a:pPr>
                      <a:r>
                        <a:rPr lang="en-US" sz="1100" kern="100">
                          <a:effectLst/>
                        </a:rPr>
                        <a:t> </a:t>
                      </a:r>
                    </a:p>
                    <a:p>
                      <a:pPr marL="0" marR="0" algn="l">
                        <a:lnSpc>
                          <a:spcPct val="107000"/>
                        </a:lnSpc>
                        <a:spcBef>
                          <a:spcPts val="0"/>
                        </a:spcBef>
                        <a:spcAft>
                          <a:spcPts val="0"/>
                        </a:spcAft>
                      </a:pPr>
                      <a:r>
                        <a:rPr lang="en-US" sz="1100" kern="100">
                          <a:effectLst/>
                        </a:rPr>
                        <a:t>Screenshot of contact with an app-based platform for support in onboarding or activating an account</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extLst>
                  <a:ext uri="{0D108BD9-81ED-4DB2-BD59-A6C34878D82A}">
                    <a16:rowId xmlns:a16="http://schemas.microsoft.com/office/drawing/2014/main" val="708191865"/>
                  </a:ext>
                </a:extLst>
              </a:tr>
              <a:tr h="0">
                <a:tc>
                  <a:txBody>
                    <a:bodyPr/>
                    <a:lstStyle/>
                    <a:p>
                      <a:pPr marL="0" marR="0" algn="l">
                        <a:lnSpc>
                          <a:spcPct val="107000"/>
                        </a:lnSpc>
                        <a:spcBef>
                          <a:spcPts val="0"/>
                        </a:spcBef>
                        <a:spcAft>
                          <a:spcPts val="0"/>
                        </a:spcAft>
                      </a:pPr>
                      <a:r>
                        <a:rPr lang="en-US" sz="1100" kern="100">
                          <a:effectLst/>
                        </a:rPr>
                        <a:t>Other activities to demonstrate ongoing and active efforts to work on app-based platforms (for example: Uber, Lyft, </a:t>
                      </a:r>
                      <a:r>
                        <a:rPr lang="en-US" sz="1100" kern="100" err="1">
                          <a:effectLst/>
                        </a:rPr>
                        <a:t>Doordash</a:t>
                      </a:r>
                      <a:r>
                        <a:rPr lang="en-US" sz="1100" kern="100">
                          <a:effectLst/>
                        </a:rPr>
                        <a:t>, Instacart, or other).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marL="0" marR="0" algn="l">
                        <a:lnSpc>
                          <a:spcPct val="107000"/>
                        </a:lnSpc>
                        <a:spcBef>
                          <a:spcPts val="0"/>
                        </a:spcBef>
                        <a:spcAft>
                          <a:spcPts val="0"/>
                        </a:spcAft>
                      </a:pPr>
                      <a:r>
                        <a:rPr lang="en-US" sz="1100" kern="100">
                          <a:effectLst/>
                        </a:rPr>
                        <a:t>Screenshots demonstrating ongoing and active efforts to log-in to app-based platforms and be available for work</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extLst>
                  <a:ext uri="{0D108BD9-81ED-4DB2-BD59-A6C34878D82A}">
                    <a16:rowId xmlns:a16="http://schemas.microsoft.com/office/drawing/2014/main" val="3362716912"/>
                  </a:ext>
                </a:extLst>
              </a:tr>
            </a:tbl>
          </a:graphicData>
        </a:graphic>
      </p:graphicFrame>
    </p:spTree>
    <p:extLst>
      <p:ext uri="{BB962C8B-B14F-4D97-AF65-F5344CB8AC3E}">
        <p14:creationId xmlns:p14="http://schemas.microsoft.com/office/powerpoint/2010/main" val="5961075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5047E-9202-C4B0-2CA2-BE0D8C3FEDB4}"/>
              </a:ext>
            </a:extLst>
          </p:cNvPr>
          <p:cNvSpPr>
            <a:spLocks noGrp="1"/>
          </p:cNvSpPr>
          <p:nvPr>
            <p:ph type="title"/>
          </p:nvPr>
        </p:nvSpPr>
        <p:spPr/>
        <p:txBody>
          <a:bodyPr/>
          <a:lstStyle/>
          <a:p>
            <a:r>
              <a:rPr lang="en-US">
                <a:latin typeface="Century Gothic"/>
              </a:rPr>
              <a:t>Implementation </a:t>
            </a:r>
            <a:endParaRPr lang="en-US"/>
          </a:p>
        </p:txBody>
      </p:sp>
      <p:sp>
        <p:nvSpPr>
          <p:cNvPr id="3" name="Content Placeholder 2">
            <a:extLst>
              <a:ext uri="{FF2B5EF4-FFF2-40B4-BE49-F238E27FC236}">
                <a16:creationId xmlns:a16="http://schemas.microsoft.com/office/drawing/2014/main" id="{AD21890A-9F9E-105E-4136-5A2D9ECCC2FB}"/>
              </a:ext>
            </a:extLst>
          </p:cNvPr>
          <p:cNvSpPr>
            <a:spLocks noGrp="1"/>
          </p:cNvSpPr>
          <p:nvPr>
            <p:ph idx="1"/>
          </p:nvPr>
        </p:nvSpPr>
        <p:spPr>
          <a:xfrm>
            <a:off x="680321" y="2336873"/>
            <a:ext cx="9613861" cy="3599316"/>
          </a:xfrm>
        </p:spPr>
        <p:txBody>
          <a:bodyPr vert="horz" lIns="91440" tIns="45720" rIns="91440" bIns="45720" rtlCol="0" anchor="t">
            <a:normAutofit/>
          </a:bodyPr>
          <a:lstStyle/>
          <a:p>
            <a:pPr marL="0" indent="0" algn="ctr">
              <a:buNone/>
            </a:pPr>
            <a:r>
              <a:rPr lang="en-US" b="1">
                <a:cs typeface="Calibri"/>
              </a:rPr>
              <a:t>Apprenticeship Workgroup (SHB 1458)</a:t>
            </a:r>
          </a:p>
          <a:p>
            <a:r>
              <a:rPr lang="en-US">
                <a:cs typeface="Calibri"/>
              </a:rPr>
              <a:t>ESD held an initial convening with Registered Apprenticeship representatives </a:t>
            </a:r>
          </a:p>
          <a:p>
            <a:r>
              <a:rPr lang="en-US">
                <a:cs typeface="Calibri"/>
              </a:rPr>
              <a:t>Demonstration and listening session: Mid August </a:t>
            </a:r>
          </a:p>
          <a:p>
            <a:r>
              <a:rPr lang="en-US">
                <a:cs typeface="Calibri"/>
              </a:rPr>
              <a:t>1:1 claimant interviews with 15-20 apprentices </a:t>
            </a:r>
          </a:p>
          <a:p>
            <a:r>
              <a:rPr lang="en-US">
                <a:cs typeface="Calibri"/>
              </a:rPr>
              <a:t>Soliciting employer feedback </a:t>
            </a:r>
          </a:p>
          <a:p>
            <a:r>
              <a:rPr lang="en-US">
                <a:cs typeface="Calibri"/>
              </a:rPr>
              <a:t>Report draft to be complete 10/8, due to the legislature 12/1</a:t>
            </a:r>
            <a:br>
              <a:rPr lang="en-US">
                <a:cs typeface="Calibri"/>
              </a:rPr>
            </a:br>
            <a:endParaRPr lang="en-US">
              <a:cs typeface="Calibri"/>
            </a:endParaRPr>
          </a:p>
        </p:txBody>
      </p:sp>
    </p:spTree>
    <p:extLst>
      <p:ext uri="{BB962C8B-B14F-4D97-AF65-F5344CB8AC3E}">
        <p14:creationId xmlns:p14="http://schemas.microsoft.com/office/powerpoint/2010/main" val="28436129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normAutofit/>
          </a:bodyPr>
          <a:lstStyle/>
          <a:p>
            <a:pPr lvl="0" algn="r" rtl="0" eaLnBrk="1" latinLnBrk="0" hangingPunct="1"/>
            <a:r>
              <a:rPr lang="en-US"/>
              <a:t>Agenda</a:t>
            </a:r>
          </a:p>
        </p:txBody>
      </p:sp>
      <p:sp>
        <p:nvSpPr>
          <p:cNvPr id="7" name="Content Placeholder 6">
            <a:extLst>
              <a:ext uri="{FF2B5EF4-FFF2-40B4-BE49-F238E27FC236}">
                <a16:creationId xmlns:a16="http://schemas.microsoft.com/office/drawing/2014/main" id="{5D65B7B6-46DB-43AC-80B1-86AA06C5B471}"/>
              </a:ext>
            </a:extLst>
          </p:cNvPr>
          <p:cNvSpPr>
            <a:spLocks noGrp="1"/>
          </p:cNvSpPr>
          <p:nvPr>
            <p:ph idx="1"/>
          </p:nvPr>
        </p:nvSpPr>
        <p:spPr>
          <a:xfrm>
            <a:off x="952169" y="1927496"/>
            <a:ext cx="9613861" cy="4557367"/>
          </a:xfrm>
        </p:spPr>
        <p:txBody>
          <a:bodyPr vert="horz" lIns="91440" tIns="45720" rIns="91440" bIns="45720" rtlCol="0" anchor="t">
            <a:normAutofit fontScale="92500" lnSpcReduction="10000"/>
          </a:bodyPr>
          <a:lstStyle/>
          <a:p>
            <a:pPr marL="0" indent="0">
              <a:buNone/>
            </a:pPr>
            <a:endParaRPr lang="en-US"/>
          </a:p>
          <a:p>
            <a:pPr marL="571500" indent="-571500">
              <a:buAutoNum type="romanUcPeriod"/>
            </a:pPr>
            <a:r>
              <a:rPr lang="en-US" sz="2800">
                <a:solidFill>
                  <a:srgbClr val="0D3455"/>
                </a:solidFill>
                <a:cs typeface="Calibri"/>
              </a:rPr>
              <a:t>Approval of Meeting Schedule</a:t>
            </a:r>
          </a:p>
          <a:p>
            <a:pPr marL="571500" indent="-571500">
              <a:buAutoNum type="romanUcPeriod"/>
            </a:pPr>
            <a:r>
              <a:rPr lang="en-US" sz="2800"/>
              <a:t>June Trust Fund Report </a:t>
            </a:r>
            <a:br>
              <a:rPr lang="en-US" sz="2800"/>
            </a:br>
            <a:endParaRPr lang="en-US" sz="2800">
              <a:cs typeface="Calibri"/>
            </a:endParaRPr>
          </a:p>
          <a:p>
            <a:pPr marL="571500" indent="-571500">
              <a:buAutoNum type="romanUcPeriod"/>
            </a:pPr>
            <a:r>
              <a:rPr lang="en-US" sz="2800">
                <a:ea typeface="+mn-lt"/>
                <a:cs typeface="+mn-lt"/>
              </a:rPr>
              <a:t>Updated Taxable Wage Base</a:t>
            </a:r>
            <a:br>
              <a:rPr lang="en-US" sz="2800"/>
            </a:br>
            <a:endParaRPr lang="en-US" sz="2800">
              <a:cs typeface="Calibri"/>
            </a:endParaRPr>
          </a:p>
          <a:p>
            <a:pPr marL="571500" indent="-571500">
              <a:buAutoNum type="romanUcPeriod"/>
            </a:pPr>
            <a:r>
              <a:rPr lang="en-US" sz="2800"/>
              <a:t>Rulemaking Update </a:t>
            </a:r>
            <a:br>
              <a:rPr lang="en-US" sz="2800"/>
            </a:br>
            <a:endParaRPr lang="en-US" sz="2800"/>
          </a:p>
          <a:p>
            <a:pPr marL="571500" indent="-571500">
              <a:buAutoNum type="romanUcPeriod"/>
            </a:pPr>
            <a:r>
              <a:rPr lang="en-US" sz="2800"/>
              <a:t>Legislative Proposals</a:t>
            </a:r>
            <a:br>
              <a:rPr lang="en-US" sz="2800"/>
            </a:br>
            <a:endParaRPr lang="en-US" sz="2800">
              <a:cs typeface="Calibri"/>
            </a:endParaRPr>
          </a:p>
          <a:p>
            <a:pPr marL="571500" indent="-571500">
              <a:buAutoNum type="romanUcPeriod"/>
            </a:pPr>
            <a:r>
              <a:rPr lang="en-US" sz="2800"/>
              <a:t>Overpayment updates</a:t>
            </a:r>
            <a:endParaRPr lang="en-US" sz="2800">
              <a:cs typeface="Calibri"/>
            </a:endParaRPr>
          </a:p>
          <a:p>
            <a:pPr marL="0" indent="0">
              <a:buNone/>
            </a:pPr>
            <a:endParaRPr lang="en-US" sz="1000">
              <a:cs typeface="Calibri"/>
            </a:endParaRPr>
          </a:p>
          <a:p>
            <a:pPr marL="0" indent="0">
              <a:buNone/>
            </a:pPr>
            <a:endParaRPr lang="en-US" sz="1000">
              <a:cs typeface="Calibri"/>
            </a:endParaRPr>
          </a:p>
          <a:p>
            <a:pPr marL="0" indent="0">
              <a:buNone/>
            </a:pPr>
            <a:endParaRPr lang="en-US">
              <a:cs typeface="Calibri"/>
            </a:endParaRPr>
          </a:p>
          <a:p>
            <a:pPr marL="0" indent="0">
              <a:buNone/>
            </a:pPr>
            <a:endParaRPr lang="en-US" sz="1000">
              <a:cs typeface="Calibri"/>
            </a:endParaRPr>
          </a:p>
          <a:p>
            <a:pPr marL="0" indent="0">
              <a:buNone/>
            </a:pPr>
            <a:endParaRPr lang="en-US">
              <a:cs typeface="Calibri"/>
            </a:endParaRPr>
          </a:p>
          <a:p>
            <a:pPr marL="0" indent="0">
              <a:buNone/>
            </a:pPr>
            <a:endParaRPr lang="en-US">
              <a:cs typeface="Calibri"/>
            </a:endParaRPr>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2</a:t>
            </a:fld>
            <a:endParaRPr lang="en-US"/>
          </a:p>
        </p:txBody>
      </p:sp>
    </p:spTree>
    <p:extLst>
      <p:ext uri="{BB962C8B-B14F-4D97-AF65-F5344CB8AC3E}">
        <p14:creationId xmlns:p14="http://schemas.microsoft.com/office/powerpoint/2010/main" val="374205673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51E282-446A-453B-9797-2A57B84DE0BA}"/>
              </a:ext>
            </a:extLst>
          </p:cNvPr>
          <p:cNvSpPr>
            <a:spLocks noGrp="1"/>
          </p:cNvSpPr>
          <p:nvPr>
            <p:ph type="title"/>
          </p:nvPr>
        </p:nvSpPr>
        <p:spPr/>
        <p:txBody>
          <a:bodyPr>
            <a:normAutofit/>
          </a:bodyPr>
          <a:lstStyle/>
          <a:p>
            <a:r>
              <a:rPr lang="en-US" sz="4500" dirty="0">
                <a:latin typeface="Calibri"/>
                <a:cs typeface="Calibri"/>
              </a:rPr>
              <a:t>break</a:t>
            </a:r>
          </a:p>
        </p:txBody>
      </p:sp>
      <p:sp>
        <p:nvSpPr>
          <p:cNvPr id="6" name="Content Placeholder 5">
            <a:extLst>
              <a:ext uri="{FF2B5EF4-FFF2-40B4-BE49-F238E27FC236}">
                <a16:creationId xmlns:a16="http://schemas.microsoft.com/office/drawing/2014/main" id="{E15F4A8E-09D2-480E-B8F4-0BB55C4D0FB4}"/>
              </a:ext>
            </a:extLst>
          </p:cNvPr>
          <p:cNvSpPr>
            <a:spLocks noGrp="1"/>
          </p:cNvSpPr>
          <p:nvPr>
            <p:ph idx="1"/>
          </p:nvPr>
        </p:nvSpPr>
        <p:spPr>
          <a:xfrm>
            <a:off x="974523" y="3228716"/>
            <a:ext cx="10242953" cy="1767400"/>
          </a:xfrm>
        </p:spPr>
        <p:txBody>
          <a:bodyPr vert="horz" lIns="91440" tIns="45720" rIns="91440" bIns="45720" rtlCol="0" anchor="t">
            <a:normAutofit/>
          </a:bodyPr>
          <a:lstStyle/>
          <a:p>
            <a:pPr marL="0" indent="0">
              <a:buNone/>
            </a:pPr>
            <a:endParaRPr lang="en-US" sz="1100" dirty="0">
              <a:cs typeface="Calibri"/>
            </a:endParaRPr>
          </a:p>
          <a:p>
            <a:pPr marL="0" indent="0" algn="ctr">
              <a:buNone/>
            </a:pPr>
            <a:r>
              <a:rPr lang="en-US" sz="9500" dirty="0">
                <a:cs typeface="Calibri"/>
              </a:rPr>
              <a:t>10 - min break</a:t>
            </a:r>
            <a:endParaRPr lang="en-US" dirty="0">
              <a:cs typeface="Calibri"/>
            </a:endParaRPr>
          </a:p>
        </p:txBody>
      </p:sp>
    </p:spTree>
    <p:extLst>
      <p:ext uri="{BB962C8B-B14F-4D97-AF65-F5344CB8AC3E}">
        <p14:creationId xmlns:p14="http://schemas.microsoft.com/office/powerpoint/2010/main" val="3312210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3157-4CC6-4A04-972D-E1FBBD039FD6}"/>
              </a:ext>
            </a:extLst>
          </p:cNvPr>
          <p:cNvSpPr>
            <a:spLocks noGrp="1"/>
          </p:cNvSpPr>
          <p:nvPr>
            <p:ph type="ctrTitle"/>
          </p:nvPr>
        </p:nvSpPr>
        <p:spPr>
          <a:xfrm>
            <a:off x="680322" y="2706202"/>
            <a:ext cx="8144134" cy="1544207"/>
          </a:xfrm>
        </p:spPr>
        <p:txBody>
          <a:bodyPr vert="horz" lIns="91440" tIns="45720" rIns="91440" bIns="45720" rtlCol="0" anchor="ctr">
            <a:noAutofit/>
          </a:bodyPr>
          <a:lstStyle/>
          <a:p>
            <a:r>
              <a:rPr lang="en-US" sz="4000">
                <a:latin typeface="Century Gothic"/>
              </a:rPr>
              <a:t>2024 Legislative Proposals</a:t>
            </a:r>
            <a:br>
              <a:rPr lang="en-US" sz="4000"/>
            </a:br>
            <a:endParaRPr lang="en-US" sz="4000"/>
          </a:p>
        </p:txBody>
      </p:sp>
      <p:sp>
        <p:nvSpPr>
          <p:cNvPr id="3" name="Subtitle 2">
            <a:extLst>
              <a:ext uri="{FF2B5EF4-FFF2-40B4-BE49-F238E27FC236}">
                <a16:creationId xmlns:a16="http://schemas.microsoft.com/office/drawing/2014/main" id="{B140F2A1-C0E2-4806-A9A9-80608F4D7F61}"/>
              </a:ext>
            </a:extLst>
          </p:cNvPr>
          <p:cNvSpPr>
            <a:spLocks noGrp="1"/>
          </p:cNvSpPr>
          <p:nvPr>
            <p:ph type="subTitle" idx="1"/>
          </p:nvPr>
        </p:nvSpPr>
        <p:spPr>
          <a:xfrm>
            <a:off x="680322" y="4394039"/>
            <a:ext cx="8144134" cy="1738313"/>
          </a:xfrm>
        </p:spPr>
        <p:txBody>
          <a:bodyPr vert="horz" lIns="91440" tIns="45720" rIns="91440" bIns="45720" rtlCol="0" anchor="t">
            <a:normAutofit/>
          </a:bodyPr>
          <a:lstStyle/>
          <a:p>
            <a:r>
              <a:rPr lang="en-US" sz="2400">
                <a:solidFill>
                  <a:schemeClr val="accent2"/>
                </a:solidFill>
              </a:rPr>
              <a:t>Caitlyn Jekel, Government Relations Director, ESD</a:t>
            </a:r>
          </a:p>
          <a:p>
            <a:endParaRPr lang="en-US" sz="2400">
              <a:solidFill>
                <a:schemeClr val="accent2"/>
              </a:solidFill>
              <a:cs typeface="Calibri"/>
            </a:endParaRPr>
          </a:p>
        </p:txBody>
      </p:sp>
    </p:spTree>
    <p:extLst>
      <p:ext uri="{BB962C8B-B14F-4D97-AF65-F5344CB8AC3E}">
        <p14:creationId xmlns:p14="http://schemas.microsoft.com/office/powerpoint/2010/main" val="22900631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42B29-4846-F2FD-4C30-9249294F41EA}"/>
              </a:ext>
            </a:extLst>
          </p:cNvPr>
          <p:cNvSpPr>
            <a:spLocks noGrp="1"/>
          </p:cNvSpPr>
          <p:nvPr>
            <p:ph type="title"/>
          </p:nvPr>
        </p:nvSpPr>
        <p:spPr/>
        <p:txBody>
          <a:bodyPr/>
          <a:lstStyle/>
          <a:p>
            <a:r>
              <a:rPr lang="en-US">
                <a:latin typeface="Century Gothic"/>
              </a:rPr>
              <a:t>2024 legislative proposals: UI </a:t>
            </a:r>
            <a:endParaRPr lang="en-US"/>
          </a:p>
        </p:txBody>
      </p:sp>
      <p:graphicFrame>
        <p:nvGraphicFramePr>
          <p:cNvPr id="12" name="Content Placeholder 11">
            <a:extLst>
              <a:ext uri="{FF2B5EF4-FFF2-40B4-BE49-F238E27FC236}">
                <a16:creationId xmlns:a16="http://schemas.microsoft.com/office/drawing/2014/main" id="{CDD4F3EF-034E-DA76-6F29-7C53ED03BD97}"/>
              </a:ext>
            </a:extLst>
          </p:cNvPr>
          <p:cNvGraphicFramePr>
            <a:graphicFrameLocks noGrp="1"/>
          </p:cNvGraphicFramePr>
          <p:nvPr>
            <p:ph idx="1"/>
            <p:extLst>
              <p:ext uri="{D42A27DB-BD31-4B8C-83A1-F6EECF244321}">
                <p14:modId xmlns:p14="http://schemas.microsoft.com/office/powerpoint/2010/main" val="497694228"/>
              </p:ext>
            </p:extLst>
          </p:nvPr>
        </p:nvGraphicFramePr>
        <p:xfrm>
          <a:off x="681038" y="2336800"/>
          <a:ext cx="9573305" cy="3291840"/>
        </p:xfrm>
        <a:graphic>
          <a:graphicData uri="http://schemas.openxmlformats.org/drawingml/2006/table">
            <a:tbl>
              <a:tblPr firstRow="1" firstCol="1" bandRow="1">
                <a:tableStyleId>{5C22544A-7EE6-4342-B048-85BDC9FD1C3A}</a:tableStyleId>
              </a:tblPr>
              <a:tblGrid>
                <a:gridCol w="1259840">
                  <a:extLst>
                    <a:ext uri="{9D8B030D-6E8A-4147-A177-3AD203B41FA5}">
                      <a16:colId xmlns:a16="http://schemas.microsoft.com/office/drawing/2014/main" val="3179802486"/>
                    </a:ext>
                  </a:extLst>
                </a:gridCol>
                <a:gridCol w="1152936">
                  <a:extLst>
                    <a:ext uri="{9D8B030D-6E8A-4147-A177-3AD203B41FA5}">
                      <a16:colId xmlns:a16="http://schemas.microsoft.com/office/drawing/2014/main" val="262906517"/>
                    </a:ext>
                  </a:extLst>
                </a:gridCol>
                <a:gridCol w="7160529">
                  <a:extLst>
                    <a:ext uri="{9D8B030D-6E8A-4147-A177-3AD203B41FA5}">
                      <a16:colId xmlns:a16="http://schemas.microsoft.com/office/drawing/2014/main" val="4002194629"/>
                    </a:ext>
                  </a:extLst>
                </a:gridCol>
              </a:tblGrid>
              <a:tr h="0">
                <a:tc>
                  <a:txBody>
                    <a:bodyPr/>
                    <a:lstStyle/>
                    <a:p>
                      <a:pPr>
                        <a:spcAft>
                          <a:spcPts val="0"/>
                        </a:spcAft>
                      </a:pPr>
                      <a:r>
                        <a:rPr lang="en-US" b="0">
                          <a:solidFill>
                            <a:schemeClr val="accent2"/>
                          </a:solidFill>
                          <a:effectLst/>
                        </a:rPr>
                        <a:t>Relief of Benefit Charges </a:t>
                      </a:r>
                    </a:p>
                  </a:txBody>
                  <a:tcPr marL="56515" marR="56515" marT="0" marB="0">
                    <a:noFill/>
                  </a:tcPr>
                </a:tc>
                <a:tc>
                  <a:txBody>
                    <a:bodyPr/>
                    <a:lstStyle/>
                    <a:p>
                      <a:pPr>
                        <a:spcAft>
                          <a:spcPts val="0"/>
                        </a:spcAft>
                      </a:pPr>
                      <a:r>
                        <a:rPr lang="en-US" b="0">
                          <a:solidFill>
                            <a:schemeClr val="accent2"/>
                          </a:solidFill>
                          <a:effectLst/>
                          <a:hlinkClick r:id="rId2">
                            <a:extLst>
                              <a:ext uri="{A12FA001-AC4F-418D-AE19-62706E023703}">
                                <ahyp:hlinkClr xmlns:ahyp="http://schemas.microsoft.com/office/drawing/2018/hyperlinkcolor" val="tx"/>
                              </a:ext>
                            </a:extLst>
                          </a:hlinkClick>
                        </a:rPr>
                        <a:t>RCW 50.29.021</a:t>
                      </a:r>
                      <a:endParaRPr lang="en-US" b="0">
                        <a:solidFill>
                          <a:schemeClr val="accent2"/>
                        </a:solidFill>
                        <a:effectLst/>
                      </a:endParaRPr>
                    </a:p>
                  </a:txBody>
                  <a:tcPr marL="56515" marR="56515" marT="0" marB="0">
                    <a:noFill/>
                  </a:tcPr>
                </a:tc>
                <a:tc>
                  <a:txBody>
                    <a:bodyPr/>
                    <a:lstStyle/>
                    <a:p>
                      <a:pPr>
                        <a:spcAft>
                          <a:spcPts val="0"/>
                        </a:spcAft>
                      </a:pPr>
                      <a:r>
                        <a:rPr lang="en-US" b="0">
                          <a:solidFill>
                            <a:schemeClr val="accent2"/>
                          </a:solidFill>
                          <a:effectLst/>
                        </a:rPr>
                        <a:t>Proposal to split the list of reasons an employer is able to receive relief of benefit charges into three categories:</a:t>
                      </a:r>
                    </a:p>
                    <a:p>
                      <a:pPr>
                        <a:spcAft>
                          <a:spcPts val="0"/>
                        </a:spcAft>
                      </a:pPr>
                      <a:endParaRPr lang="en-US" b="0">
                        <a:solidFill>
                          <a:schemeClr val="accent2"/>
                        </a:solidFill>
                        <a:effectLst/>
                      </a:endParaRPr>
                    </a:p>
                    <a:p>
                      <a:pPr marL="342900" indent="-342900">
                        <a:spcAft>
                          <a:spcPts val="0"/>
                        </a:spcAft>
                        <a:buFont typeface="+mj-lt"/>
                        <a:buAutoNum type="arabicParenR"/>
                      </a:pPr>
                      <a:r>
                        <a:rPr lang="en-US" b="0">
                          <a:solidFill>
                            <a:schemeClr val="accent2"/>
                          </a:solidFill>
                          <a:effectLst/>
                        </a:rPr>
                        <a:t>Relief that can be given automatically because ESD already has all the information it needs.</a:t>
                      </a:r>
                    </a:p>
                    <a:p>
                      <a:pPr marL="342900" indent="-342900">
                        <a:spcAft>
                          <a:spcPts val="0"/>
                        </a:spcAft>
                        <a:buFont typeface="+mj-lt"/>
                        <a:buAutoNum type="arabicParenR"/>
                      </a:pPr>
                      <a:r>
                        <a:rPr lang="en-US" b="0">
                          <a:solidFill>
                            <a:schemeClr val="accent2"/>
                          </a:solidFill>
                          <a:effectLst/>
                        </a:rPr>
                        <a:t>The employer must apply for the relief because ESD needs external info to make a decision.</a:t>
                      </a:r>
                    </a:p>
                    <a:p>
                      <a:pPr marL="342900" indent="-342900">
                        <a:spcAft>
                          <a:spcPts val="0"/>
                        </a:spcAft>
                        <a:buFont typeface="+mj-lt"/>
                        <a:buAutoNum type="arabicParenR"/>
                      </a:pPr>
                      <a:r>
                        <a:rPr lang="en-US" b="0">
                          <a:solidFill>
                            <a:schemeClr val="accent2"/>
                          </a:solidFill>
                          <a:effectLst/>
                        </a:rPr>
                        <a:t>Relief that may be given if ESD gets sufficient info from the claimant, even if the employer does not participate.</a:t>
                      </a:r>
                    </a:p>
                    <a:p>
                      <a:pPr marL="914400" marR="0">
                        <a:spcBef>
                          <a:spcPts val="0"/>
                        </a:spcBef>
                        <a:spcAft>
                          <a:spcPts val="0"/>
                        </a:spcAft>
                        <a:tabLst>
                          <a:tab pos="914400" algn="l"/>
                        </a:tabLst>
                      </a:pPr>
                      <a:endParaRPr lang="en-US" b="0">
                        <a:solidFill>
                          <a:schemeClr val="accent2"/>
                        </a:solidFill>
                        <a:effectLst/>
                      </a:endParaRPr>
                    </a:p>
                    <a:p>
                      <a:pPr>
                        <a:spcAft>
                          <a:spcPts val="0"/>
                        </a:spcAft>
                      </a:pPr>
                      <a:r>
                        <a:rPr lang="en-US" b="0">
                          <a:solidFill>
                            <a:schemeClr val="accent2"/>
                          </a:solidFill>
                          <a:effectLst/>
                        </a:rPr>
                        <a:t>(Note --There will likely be some overlap between categories 2 and 3)</a:t>
                      </a:r>
                    </a:p>
                    <a:p>
                      <a:pPr>
                        <a:spcAft>
                          <a:spcPts val="0"/>
                        </a:spcAft>
                      </a:pPr>
                      <a:endParaRPr lang="en-US" b="0">
                        <a:solidFill>
                          <a:schemeClr val="accent2"/>
                        </a:solidFill>
                        <a:effectLst/>
                      </a:endParaRPr>
                    </a:p>
                  </a:txBody>
                  <a:tcPr marL="56515" marR="56515" marT="0" marB="0">
                    <a:noFill/>
                  </a:tcPr>
                </a:tc>
                <a:extLst>
                  <a:ext uri="{0D108BD9-81ED-4DB2-BD59-A6C34878D82A}">
                    <a16:rowId xmlns:a16="http://schemas.microsoft.com/office/drawing/2014/main" val="349294885"/>
                  </a:ext>
                </a:extLst>
              </a:tr>
            </a:tbl>
          </a:graphicData>
        </a:graphic>
      </p:graphicFrame>
    </p:spTree>
    <p:extLst>
      <p:ext uri="{BB962C8B-B14F-4D97-AF65-F5344CB8AC3E}">
        <p14:creationId xmlns:p14="http://schemas.microsoft.com/office/powerpoint/2010/main" val="25773108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11">
            <a:extLst>
              <a:ext uri="{FF2B5EF4-FFF2-40B4-BE49-F238E27FC236}">
                <a16:creationId xmlns:a16="http://schemas.microsoft.com/office/drawing/2014/main" id="{0FE75C04-2B79-8F3B-D909-67BE12FB1701}"/>
              </a:ext>
            </a:extLst>
          </p:cNvPr>
          <p:cNvGraphicFramePr>
            <a:graphicFrameLocks noGrp="1"/>
          </p:cNvGraphicFramePr>
          <p:nvPr>
            <p:ph idx="1"/>
            <p:extLst>
              <p:ext uri="{D42A27DB-BD31-4B8C-83A1-F6EECF244321}">
                <p14:modId xmlns:p14="http://schemas.microsoft.com/office/powerpoint/2010/main" val="4073008815"/>
              </p:ext>
            </p:extLst>
          </p:nvPr>
        </p:nvGraphicFramePr>
        <p:xfrm>
          <a:off x="681038" y="2336800"/>
          <a:ext cx="9613861" cy="3017520"/>
        </p:xfrm>
        <a:graphic>
          <a:graphicData uri="http://schemas.openxmlformats.org/drawingml/2006/table">
            <a:tbl>
              <a:tblPr firstRow="1" firstCol="1" bandRow="1">
                <a:tableStyleId>{5C22544A-7EE6-4342-B048-85BDC9FD1C3A}</a:tableStyleId>
              </a:tblPr>
              <a:tblGrid>
                <a:gridCol w="1240498">
                  <a:extLst>
                    <a:ext uri="{9D8B030D-6E8A-4147-A177-3AD203B41FA5}">
                      <a16:colId xmlns:a16="http://schemas.microsoft.com/office/drawing/2014/main" val="3179802486"/>
                    </a:ext>
                  </a:extLst>
                </a:gridCol>
                <a:gridCol w="1135235">
                  <a:extLst>
                    <a:ext uri="{9D8B030D-6E8A-4147-A177-3AD203B41FA5}">
                      <a16:colId xmlns:a16="http://schemas.microsoft.com/office/drawing/2014/main" val="262906517"/>
                    </a:ext>
                  </a:extLst>
                </a:gridCol>
                <a:gridCol w="7238128">
                  <a:extLst>
                    <a:ext uri="{9D8B030D-6E8A-4147-A177-3AD203B41FA5}">
                      <a16:colId xmlns:a16="http://schemas.microsoft.com/office/drawing/2014/main" val="4002194629"/>
                    </a:ext>
                  </a:extLst>
                </a:gridCol>
              </a:tblGrid>
              <a:tr h="0">
                <a:tc>
                  <a:txBody>
                    <a:bodyPr/>
                    <a:lstStyle/>
                    <a:p>
                      <a:pPr>
                        <a:spcAft>
                          <a:spcPts val="0"/>
                        </a:spcAft>
                      </a:pPr>
                      <a:r>
                        <a:rPr lang="en-US" b="0">
                          <a:solidFill>
                            <a:schemeClr val="accent2"/>
                          </a:solidFill>
                          <a:effectLst/>
                        </a:rPr>
                        <a:t>Relief of Benefit Charges </a:t>
                      </a:r>
                    </a:p>
                    <a:p>
                      <a:pPr lvl="0">
                        <a:spcAft>
                          <a:spcPts val="0"/>
                        </a:spcAft>
                        <a:buNone/>
                      </a:pPr>
                      <a:endParaRPr lang="en-US" b="0">
                        <a:solidFill>
                          <a:schemeClr val="accent2"/>
                        </a:solidFill>
                        <a:effectLst/>
                      </a:endParaRPr>
                    </a:p>
                    <a:p>
                      <a:pPr lvl="0">
                        <a:spcAft>
                          <a:spcPts val="0"/>
                        </a:spcAft>
                        <a:buNone/>
                      </a:pPr>
                      <a:r>
                        <a:rPr lang="en-US" b="0">
                          <a:solidFill>
                            <a:schemeClr val="accent2"/>
                          </a:solidFill>
                          <a:effectLst/>
                        </a:rPr>
                        <a:t>(Continued)</a:t>
                      </a:r>
                    </a:p>
                  </a:txBody>
                  <a:tcPr marL="56515" marR="56515" marT="0" marB="0">
                    <a:noFill/>
                  </a:tcPr>
                </a:tc>
                <a:tc>
                  <a:txBody>
                    <a:bodyPr/>
                    <a:lstStyle/>
                    <a:p>
                      <a:pPr>
                        <a:spcAft>
                          <a:spcPts val="0"/>
                        </a:spcAft>
                      </a:pPr>
                      <a:r>
                        <a:rPr lang="en-US" b="0">
                          <a:solidFill>
                            <a:schemeClr val="accent2"/>
                          </a:solidFill>
                          <a:effectLst/>
                          <a:hlinkClick r:id="rId2">
                            <a:extLst>
                              <a:ext uri="{A12FA001-AC4F-418D-AE19-62706E023703}">
                                <ahyp:hlinkClr xmlns:ahyp="http://schemas.microsoft.com/office/drawing/2018/hyperlinkcolor" val="tx"/>
                              </a:ext>
                            </a:extLst>
                          </a:hlinkClick>
                        </a:rPr>
                        <a:t>RCW 50.29.021</a:t>
                      </a:r>
                      <a:endParaRPr lang="en-US" b="0">
                        <a:solidFill>
                          <a:schemeClr val="accent2"/>
                        </a:solidFill>
                        <a:effectLst/>
                      </a:endParaRPr>
                    </a:p>
                  </a:txBody>
                  <a:tcPr marL="56515" marR="56515" marT="0" marB="0">
                    <a:noFill/>
                  </a:tcPr>
                </a:tc>
                <a:tc>
                  <a:txBody>
                    <a:bodyPr/>
                    <a:lstStyle/>
                    <a:p>
                      <a:pPr lvl="0" algn="l">
                        <a:lnSpc>
                          <a:spcPct val="100000"/>
                        </a:lnSpc>
                        <a:spcBef>
                          <a:spcPts val="0"/>
                        </a:spcBef>
                        <a:spcAft>
                          <a:spcPts val="0"/>
                        </a:spcAft>
                        <a:buNone/>
                      </a:pPr>
                      <a:r>
                        <a:rPr lang="en-US" sz="1800" b="0" kern="1200" noProof="0">
                          <a:solidFill>
                            <a:schemeClr val="accent2"/>
                          </a:solidFill>
                          <a:effectLst/>
                          <a:latin typeface="+mn-lt"/>
                          <a:ea typeface="+mn-ea"/>
                          <a:cs typeface="+mn-cs"/>
                        </a:rPr>
                        <a:t>If running this bill, we proposed we also address the 30-day deadline to request relief.</a:t>
                      </a:r>
                      <a:endParaRPr lang="en-US" sz="1800" b="0" kern="1200">
                        <a:solidFill>
                          <a:schemeClr val="accent2"/>
                        </a:solidFill>
                        <a:effectLst/>
                        <a:latin typeface="+mn-lt"/>
                        <a:ea typeface="+mn-ea"/>
                        <a:cs typeface="+mn-cs"/>
                      </a:endParaRPr>
                    </a:p>
                    <a:p>
                      <a:pPr lvl="0" algn="l">
                        <a:lnSpc>
                          <a:spcPct val="100000"/>
                        </a:lnSpc>
                        <a:spcBef>
                          <a:spcPts val="0"/>
                        </a:spcBef>
                        <a:spcAft>
                          <a:spcPts val="0"/>
                        </a:spcAft>
                        <a:buNone/>
                      </a:pPr>
                      <a:endParaRPr lang="en-US" sz="1800" b="0" kern="1200">
                        <a:solidFill>
                          <a:schemeClr val="accent2"/>
                        </a:solidFill>
                        <a:effectLst/>
                        <a:latin typeface="+mn-lt"/>
                        <a:ea typeface="+mn-ea"/>
                        <a:cs typeface="+mn-cs"/>
                      </a:endParaRPr>
                    </a:p>
                    <a:p>
                      <a:pPr marL="742950" lvl="1"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Clarify in statute that employers can extend the 30-day deadline to ask for relief of benefit charges for good cause.</a:t>
                      </a:r>
                      <a:endParaRPr lang="en-US" sz="1800" b="0" kern="1200">
                        <a:solidFill>
                          <a:schemeClr val="accent2"/>
                        </a:solidFill>
                        <a:effectLst/>
                        <a:latin typeface="+mn-lt"/>
                        <a:ea typeface="+mn-ea"/>
                        <a:cs typeface="+mn-cs"/>
                      </a:endParaRPr>
                    </a:p>
                    <a:p>
                      <a:pPr marL="742950" lvl="1"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RCW 50.29.021 does not contain a good cause extension to the 30-day deadline to ask for relief of benefit charges, but the Department adopted one via rule (</a:t>
                      </a:r>
                      <a:r>
                        <a:rPr lang="en-US" sz="1800" b="0" i="0" u="none" strike="noStrike" noProof="0">
                          <a:solidFill>
                            <a:schemeClr val="accent2"/>
                          </a:solidFill>
                          <a:effectLst/>
                          <a:latin typeface="Calibri"/>
                          <a:hlinkClick r:id="rId3">
                            <a:extLst>
                              <a:ext uri="{A12FA001-AC4F-418D-AE19-62706E023703}">
                                <ahyp:hlinkClr xmlns:ahyp="http://schemas.microsoft.com/office/drawing/2018/hyperlinkcolor" val="tx"/>
                              </a:ext>
                            </a:extLst>
                          </a:hlinkClick>
                        </a:rPr>
                        <a:t>WAC 192-320-065(2)</a:t>
                      </a:r>
                      <a:r>
                        <a:rPr lang="en-US" sz="1800" b="0" kern="1200" noProof="0">
                          <a:solidFill>
                            <a:schemeClr val="accent2"/>
                          </a:solidFill>
                          <a:effectLst/>
                          <a:latin typeface="+mn-lt"/>
                          <a:ea typeface="+mn-ea"/>
                          <a:cs typeface="+mn-cs"/>
                        </a:rPr>
                        <a:t>).  Proposal would extend this rule formally into statute.</a:t>
                      </a:r>
                      <a:endParaRPr lang="en-US" sz="1800" b="0" kern="1200">
                        <a:solidFill>
                          <a:schemeClr val="accent2"/>
                        </a:solidFill>
                        <a:effectLst/>
                        <a:latin typeface="+mn-lt"/>
                        <a:ea typeface="+mn-ea"/>
                        <a:cs typeface="+mn-cs"/>
                      </a:endParaRPr>
                    </a:p>
                    <a:p>
                      <a:pPr lvl="0">
                        <a:spcAft>
                          <a:spcPts val="0"/>
                        </a:spcAft>
                        <a:buNone/>
                      </a:pPr>
                      <a:endParaRPr lang="en-US" b="0">
                        <a:solidFill>
                          <a:schemeClr val="accent2"/>
                        </a:solidFill>
                        <a:effectLst/>
                      </a:endParaRPr>
                    </a:p>
                    <a:p>
                      <a:pPr>
                        <a:spcAft>
                          <a:spcPts val="0"/>
                        </a:spcAft>
                      </a:pPr>
                      <a:endParaRPr lang="en-US" b="0">
                        <a:solidFill>
                          <a:schemeClr val="accent2"/>
                        </a:solidFill>
                        <a:effectLst/>
                      </a:endParaRPr>
                    </a:p>
                  </a:txBody>
                  <a:tcPr marL="56515" marR="56515" marT="0" marB="0">
                    <a:noFill/>
                  </a:tcPr>
                </a:tc>
                <a:extLst>
                  <a:ext uri="{0D108BD9-81ED-4DB2-BD59-A6C34878D82A}">
                    <a16:rowId xmlns:a16="http://schemas.microsoft.com/office/drawing/2014/main" val="349294885"/>
                  </a:ext>
                </a:extLst>
              </a:tr>
            </a:tbl>
          </a:graphicData>
        </a:graphic>
      </p:graphicFrame>
      <p:sp>
        <p:nvSpPr>
          <p:cNvPr id="7" name="Title 1">
            <a:extLst>
              <a:ext uri="{FF2B5EF4-FFF2-40B4-BE49-F238E27FC236}">
                <a16:creationId xmlns:a16="http://schemas.microsoft.com/office/drawing/2014/main" id="{963CFED4-332C-3CFA-442F-CBF0E8C5E4B9}"/>
              </a:ext>
            </a:extLst>
          </p:cNvPr>
          <p:cNvSpPr txBox="1">
            <a:spLocks/>
          </p:cNvSpPr>
          <p:nvPr/>
        </p:nvSpPr>
        <p:spPr>
          <a:xfrm>
            <a:off x="649841" y="722748"/>
            <a:ext cx="9613861" cy="10809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tx1"/>
                </a:solidFill>
                <a:latin typeface="Century Gothic" panose="020B0502020202020204" pitchFamily="34" charset="0"/>
                <a:ea typeface="+mj-ea"/>
                <a:cs typeface="+mj-cs"/>
              </a:defRPr>
            </a:lvl1pPr>
          </a:lstStyle>
          <a:p>
            <a:r>
              <a:rPr lang="en-US">
                <a:latin typeface="Century Gothic"/>
              </a:rPr>
              <a:t>2024 legislative proposals: UI </a:t>
            </a:r>
            <a:endParaRPr lang="en-US"/>
          </a:p>
        </p:txBody>
      </p:sp>
    </p:spTree>
    <p:extLst>
      <p:ext uri="{BB962C8B-B14F-4D97-AF65-F5344CB8AC3E}">
        <p14:creationId xmlns:p14="http://schemas.microsoft.com/office/powerpoint/2010/main" val="10878335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F0B2E5E-258E-0B98-286E-13E8305135C5}"/>
              </a:ext>
            </a:extLst>
          </p:cNvPr>
          <p:cNvSpPr>
            <a:spLocks noGrp="1"/>
          </p:cNvSpPr>
          <p:nvPr>
            <p:ph type="title"/>
          </p:nvPr>
        </p:nvSpPr>
        <p:spPr>
          <a:xfrm>
            <a:off x="680321" y="753228"/>
            <a:ext cx="9613861" cy="1080938"/>
          </a:xfrm>
        </p:spPr>
        <p:txBody>
          <a:bodyPr/>
          <a:lstStyle/>
          <a:p>
            <a:r>
              <a:rPr lang="en-US">
                <a:latin typeface="Century Gothic"/>
              </a:rPr>
              <a:t>2024 legislative proposals: UI </a:t>
            </a:r>
            <a:endParaRPr lang="en-US"/>
          </a:p>
        </p:txBody>
      </p:sp>
      <p:graphicFrame>
        <p:nvGraphicFramePr>
          <p:cNvPr id="7" name="Content Placeholder 11">
            <a:extLst>
              <a:ext uri="{FF2B5EF4-FFF2-40B4-BE49-F238E27FC236}">
                <a16:creationId xmlns:a16="http://schemas.microsoft.com/office/drawing/2014/main" id="{2FA73322-0BF9-1223-57D0-302920D5FFBA}"/>
              </a:ext>
            </a:extLst>
          </p:cNvPr>
          <p:cNvGraphicFramePr>
            <a:graphicFrameLocks noGrp="1"/>
          </p:cNvGraphicFramePr>
          <p:nvPr>
            <p:ph idx="1"/>
            <p:extLst>
              <p:ext uri="{D42A27DB-BD31-4B8C-83A1-F6EECF244321}">
                <p14:modId xmlns:p14="http://schemas.microsoft.com/office/powerpoint/2010/main" val="2288234335"/>
              </p:ext>
            </p:extLst>
          </p:nvPr>
        </p:nvGraphicFramePr>
        <p:xfrm>
          <a:off x="681038" y="2336800"/>
          <a:ext cx="9601297" cy="3840480"/>
        </p:xfrm>
        <a:graphic>
          <a:graphicData uri="http://schemas.openxmlformats.org/drawingml/2006/table">
            <a:tbl>
              <a:tblPr firstRow="1" firstCol="1" bandRow="1">
                <a:tableStyleId>{5C22544A-7EE6-4342-B048-85BDC9FD1C3A}</a:tableStyleId>
              </a:tblPr>
              <a:tblGrid>
                <a:gridCol w="1432560">
                  <a:extLst>
                    <a:ext uri="{9D8B030D-6E8A-4147-A177-3AD203B41FA5}">
                      <a16:colId xmlns:a16="http://schemas.microsoft.com/office/drawing/2014/main" val="3179802486"/>
                    </a:ext>
                  </a:extLst>
                </a:gridCol>
                <a:gridCol w="1269999">
                  <a:extLst>
                    <a:ext uri="{9D8B030D-6E8A-4147-A177-3AD203B41FA5}">
                      <a16:colId xmlns:a16="http://schemas.microsoft.com/office/drawing/2014/main" val="262906517"/>
                    </a:ext>
                  </a:extLst>
                </a:gridCol>
                <a:gridCol w="6898738">
                  <a:extLst>
                    <a:ext uri="{9D8B030D-6E8A-4147-A177-3AD203B41FA5}">
                      <a16:colId xmlns:a16="http://schemas.microsoft.com/office/drawing/2014/main" val="4002194629"/>
                    </a:ext>
                  </a:extLst>
                </a:gridCol>
              </a:tblGrid>
              <a:tr h="0">
                <a:tc>
                  <a:txBody>
                    <a:bodyPr/>
                    <a:lstStyle/>
                    <a:p>
                      <a:pPr>
                        <a:spcAft>
                          <a:spcPts val="0"/>
                        </a:spcAft>
                      </a:pPr>
                      <a:r>
                        <a:rPr lang="en-US" b="0">
                          <a:solidFill>
                            <a:schemeClr val="accent2"/>
                          </a:solidFill>
                          <a:effectLst/>
                        </a:rPr>
                        <a:t>Voluntary Contribution Statute </a:t>
                      </a:r>
                    </a:p>
                  </a:txBody>
                  <a:tcPr marL="56515" marR="56515" marT="0" marB="0">
                    <a:noFill/>
                  </a:tcPr>
                </a:tc>
                <a:tc>
                  <a:txBody>
                    <a:bodyPr/>
                    <a:lstStyle/>
                    <a:p>
                      <a:pPr>
                        <a:spcAft>
                          <a:spcPts val="0"/>
                        </a:spcAft>
                      </a:pPr>
                      <a:r>
                        <a:rPr lang="en-US" b="0">
                          <a:solidFill>
                            <a:schemeClr val="accent2"/>
                          </a:solidFill>
                          <a:effectLst/>
                        </a:rPr>
                        <a:t>RCW 50.29.026</a:t>
                      </a:r>
                    </a:p>
                  </a:txBody>
                  <a:tcPr marL="56515" marR="56515" marT="0" marB="0">
                    <a:noFill/>
                  </a:tcPr>
                </a:tc>
                <a:tc>
                  <a:txBody>
                    <a:bodyPr/>
                    <a:lstStyle/>
                    <a:p>
                      <a:pPr lvl="0" algn="l">
                        <a:lnSpc>
                          <a:spcPct val="100000"/>
                        </a:lnSpc>
                        <a:spcBef>
                          <a:spcPts val="0"/>
                        </a:spcBef>
                        <a:spcAft>
                          <a:spcPts val="0"/>
                        </a:spcAft>
                        <a:buNone/>
                      </a:pPr>
                      <a:r>
                        <a:rPr lang="en-US" sz="1800" b="0" kern="1200" noProof="0">
                          <a:solidFill>
                            <a:schemeClr val="accent2"/>
                          </a:solidFill>
                          <a:effectLst/>
                          <a:latin typeface="+mn-lt"/>
                          <a:ea typeface="+mn-ea"/>
                          <a:cs typeface="+mn-cs"/>
                        </a:rPr>
                        <a:t>Voluntary contribution statute gives employers the option to get a lower tax rate by paying off the benefit charges up front in a lump sum.</a:t>
                      </a:r>
                      <a:endParaRPr lang="en-US" sz="1800" b="0" kern="1200">
                        <a:solidFill>
                          <a:schemeClr val="accent2"/>
                        </a:solidFill>
                        <a:effectLst/>
                        <a:latin typeface="+mn-lt"/>
                        <a:ea typeface="+mn-ea"/>
                        <a:cs typeface="+mn-cs"/>
                      </a:endParaRPr>
                    </a:p>
                    <a:p>
                      <a:pPr lvl="0" algn="l">
                        <a:lnSpc>
                          <a:spcPct val="100000"/>
                        </a:lnSpc>
                        <a:spcBef>
                          <a:spcPts val="0"/>
                        </a:spcBef>
                        <a:spcAft>
                          <a:spcPts val="0"/>
                        </a:spcAft>
                        <a:buNone/>
                      </a:pPr>
                      <a:endParaRPr lang="en-US" sz="1800" b="0" kern="1200">
                        <a:solidFill>
                          <a:schemeClr val="accent2"/>
                        </a:solidFill>
                        <a:effectLst/>
                        <a:latin typeface="+mn-lt"/>
                        <a:ea typeface="+mn-ea"/>
                        <a:cs typeface="+mn-cs"/>
                      </a:endParaRPr>
                    </a:p>
                    <a:p>
                      <a:pPr lvl="0" algn="l">
                        <a:lnSpc>
                          <a:spcPct val="100000"/>
                        </a:lnSpc>
                        <a:spcBef>
                          <a:spcPts val="0"/>
                        </a:spcBef>
                        <a:spcAft>
                          <a:spcPts val="0"/>
                        </a:spcAft>
                        <a:buNone/>
                      </a:pPr>
                      <a:r>
                        <a:rPr lang="en-US" sz="1800" b="0" kern="1200" noProof="0">
                          <a:solidFill>
                            <a:schemeClr val="accent2"/>
                          </a:solidFill>
                          <a:effectLst/>
                          <a:latin typeface="+mn-lt"/>
                          <a:ea typeface="+mn-ea"/>
                          <a:cs typeface="+mn-cs"/>
                        </a:rPr>
                        <a:t>If no changes are made to the existing statute, then starting in 2026:</a:t>
                      </a:r>
                    </a:p>
                    <a:p>
                      <a:pPr lvl="0" algn="l">
                        <a:lnSpc>
                          <a:spcPct val="100000"/>
                        </a:lnSpc>
                        <a:spcBef>
                          <a:spcPts val="0"/>
                        </a:spcBef>
                        <a:spcAft>
                          <a:spcPts val="0"/>
                        </a:spcAft>
                        <a:buNone/>
                      </a:pPr>
                      <a:endParaRPr lang="en-US" sz="1800" b="0" kern="1200" noProof="0">
                        <a:solidFill>
                          <a:schemeClr val="accent2"/>
                        </a:solidFill>
                        <a:effectLst/>
                        <a:latin typeface="+mn-lt"/>
                        <a:ea typeface="+mn-ea"/>
                        <a:cs typeface="+mn-cs"/>
                      </a:endParaRPr>
                    </a:p>
                    <a:p>
                      <a:pPr marL="285750" lvl="0"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The payment would be due February 15, instead of March 31.</a:t>
                      </a:r>
                      <a:endParaRPr lang="en-US" sz="1800" b="0" kern="1200">
                        <a:solidFill>
                          <a:schemeClr val="accent2"/>
                        </a:solidFill>
                        <a:effectLst/>
                        <a:latin typeface="+mn-lt"/>
                        <a:ea typeface="+mn-ea"/>
                        <a:cs typeface="+mn-cs"/>
                      </a:endParaRPr>
                    </a:p>
                    <a:p>
                      <a:pPr marL="285750" lvl="0"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The employer would have to pay a 10% surcharge in addition to the cost of the benefit charges, instead of no surcharge now.</a:t>
                      </a:r>
                      <a:endParaRPr lang="en-US" sz="1800" b="0" kern="1200">
                        <a:solidFill>
                          <a:schemeClr val="accent2"/>
                        </a:solidFill>
                        <a:effectLst/>
                        <a:latin typeface="+mn-lt"/>
                        <a:ea typeface="+mn-ea"/>
                        <a:cs typeface="+mn-cs"/>
                      </a:endParaRPr>
                    </a:p>
                    <a:p>
                      <a:pPr marL="285750" lvl="0"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The employer would be able to participate only if they jumped up 12 rate classes, instead of 8 rate classes now.</a:t>
                      </a:r>
                      <a:endParaRPr lang="en-US" sz="1800" b="0" kern="1200">
                        <a:solidFill>
                          <a:schemeClr val="accent2"/>
                        </a:solidFill>
                        <a:effectLst/>
                        <a:latin typeface="+mn-lt"/>
                        <a:ea typeface="+mn-ea"/>
                        <a:cs typeface="+mn-cs"/>
                      </a:endParaRPr>
                    </a:p>
                    <a:p>
                      <a:pPr marL="285750" lvl="0" indent="-285750" algn="l">
                        <a:lnSpc>
                          <a:spcPct val="100000"/>
                        </a:lnSpc>
                        <a:spcBef>
                          <a:spcPts val="0"/>
                        </a:spcBef>
                        <a:spcAft>
                          <a:spcPts val="0"/>
                        </a:spcAft>
                        <a:buFont typeface="Arial"/>
                        <a:buChar char="•"/>
                      </a:pPr>
                      <a:r>
                        <a:rPr lang="en-US" sz="1800" b="0" kern="1200" noProof="0">
                          <a:solidFill>
                            <a:schemeClr val="accent2"/>
                          </a:solidFill>
                          <a:effectLst/>
                          <a:latin typeface="+mn-lt"/>
                          <a:ea typeface="+mn-ea"/>
                          <a:cs typeface="+mn-cs"/>
                        </a:rPr>
                        <a:t>The minimum payment would have to be enough to drop the employer down at least 4 rate classes, instead of 2 rate classes now.</a:t>
                      </a:r>
                      <a:endParaRPr lang="en-US" sz="1800" b="0" kern="1200">
                        <a:solidFill>
                          <a:schemeClr val="accent2"/>
                        </a:solidFill>
                        <a:effectLst/>
                        <a:latin typeface="+mn-lt"/>
                        <a:ea typeface="+mn-ea"/>
                        <a:cs typeface="+mn-cs"/>
                      </a:endParaRPr>
                    </a:p>
                    <a:p>
                      <a:pPr lvl="0">
                        <a:spcAft>
                          <a:spcPts val="0"/>
                        </a:spcAft>
                        <a:buNone/>
                      </a:pPr>
                      <a:endParaRPr lang="en-US" b="0">
                        <a:solidFill>
                          <a:schemeClr val="accent2"/>
                        </a:solidFill>
                        <a:effectLst/>
                      </a:endParaRPr>
                    </a:p>
                    <a:p>
                      <a:pPr>
                        <a:spcAft>
                          <a:spcPts val="0"/>
                        </a:spcAft>
                      </a:pPr>
                      <a:endParaRPr lang="en-US" b="0">
                        <a:solidFill>
                          <a:schemeClr val="accent2"/>
                        </a:solidFill>
                        <a:effectLst/>
                      </a:endParaRPr>
                    </a:p>
                  </a:txBody>
                  <a:tcPr marL="56515" marR="56515" marT="0" marB="0">
                    <a:noFill/>
                  </a:tcPr>
                </a:tc>
                <a:extLst>
                  <a:ext uri="{0D108BD9-81ED-4DB2-BD59-A6C34878D82A}">
                    <a16:rowId xmlns:a16="http://schemas.microsoft.com/office/drawing/2014/main" val="349294885"/>
                  </a:ext>
                </a:extLst>
              </a:tr>
            </a:tbl>
          </a:graphicData>
        </a:graphic>
      </p:graphicFrame>
    </p:spTree>
    <p:extLst>
      <p:ext uri="{BB962C8B-B14F-4D97-AF65-F5344CB8AC3E}">
        <p14:creationId xmlns:p14="http://schemas.microsoft.com/office/powerpoint/2010/main" val="19756085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8E1364-3F4D-1766-3752-57AB132DF9F1}"/>
              </a:ext>
            </a:extLst>
          </p:cNvPr>
          <p:cNvSpPr>
            <a:spLocks noGrp="1"/>
          </p:cNvSpPr>
          <p:nvPr>
            <p:ph idx="1"/>
          </p:nvPr>
        </p:nvSpPr>
        <p:spPr>
          <a:xfrm>
            <a:off x="680321" y="2336873"/>
            <a:ext cx="8584977" cy="3599316"/>
          </a:xfrm>
        </p:spPr>
        <p:txBody>
          <a:bodyPr vert="horz" lIns="91440" tIns="45720" rIns="91440" bIns="45720" rtlCol="0" anchor="t">
            <a:normAutofit/>
          </a:bodyPr>
          <a:lstStyle/>
          <a:p>
            <a:pPr marL="0" indent="0">
              <a:buNone/>
            </a:pPr>
            <a:r>
              <a:rPr lang="en-US" sz="1800"/>
              <a:t>Additional considerations: </a:t>
            </a:r>
            <a:endParaRPr lang="en-US" sz="1800">
              <a:cs typeface="Calibri"/>
            </a:endParaRPr>
          </a:p>
          <a:p>
            <a:pPr>
              <a:lnSpc>
                <a:spcPct val="100000"/>
              </a:lnSpc>
              <a:spcBef>
                <a:spcPts val="0"/>
              </a:spcBef>
            </a:pPr>
            <a:r>
              <a:rPr lang="en-US" sz="1800"/>
              <a:t>Managing remaining pandemic-era debt, including interest and collections activities</a:t>
            </a:r>
          </a:p>
          <a:p>
            <a:pPr>
              <a:lnSpc>
                <a:spcPct val="100000"/>
              </a:lnSpc>
              <a:spcBef>
                <a:spcPts val="0"/>
              </a:spcBef>
            </a:pPr>
            <a:r>
              <a:rPr lang="en-US" sz="1800"/>
              <a:t>Training Benefits Program (RCW 50.22.150)</a:t>
            </a:r>
            <a:endParaRPr lang="en-US" sz="1800">
              <a:cs typeface="Calibri"/>
            </a:endParaRPr>
          </a:p>
        </p:txBody>
      </p:sp>
      <p:sp>
        <p:nvSpPr>
          <p:cNvPr id="5" name="Title 1">
            <a:extLst>
              <a:ext uri="{FF2B5EF4-FFF2-40B4-BE49-F238E27FC236}">
                <a16:creationId xmlns:a16="http://schemas.microsoft.com/office/drawing/2014/main" id="{A51A3EE3-6CDD-1DE5-DC4E-3D85CE726BDB}"/>
              </a:ext>
            </a:extLst>
          </p:cNvPr>
          <p:cNvSpPr>
            <a:spLocks noGrp="1"/>
          </p:cNvSpPr>
          <p:nvPr>
            <p:ph type="title"/>
          </p:nvPr>
        </p:nvSpPr>
        <p:spPr>
          <a:xfrm>
            <a:off x="680321" y="753228"/>
            <a:ext cx="9613861" cy="1080938"/>
          </a:xfrm>
        </p:spPr>
        <p:txBody>
          <a:bodyPr/>
          <a:lstStyle/>
          <a:p>
            <a:r>
              <a:rPr lang="en-US">
                <a:latin typeface="Century Gothic"/>
              </a:rPr>
              <a:t>2024 legislative proposals: UI </a:t>
            </a:r>
            <a:endParaRPr lang="en-US"/>
          </a:p>
        </p:txBody>
      </p:sp>
    </p:spTree>
    <p:extLst>
      <p:ext uri="{BB962C8B-B14F-4D97-AF65-F5344CB8AC3E}">
        <p14:creationId xmlns:p14="http://schemas.microsoft.com/office/powerpoint/2010/main" val="41975577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3157-4CC6-4A04-972D-E1FBBD039FD6}"/>
              </a:ext>
            </a:extLst>
          </p:cNvPr>
          <p:cNvSpPr>
            <a:spLocks noGrp="1"/>
          </p:cNvSpPr>
          <p:nvPr>
            <p:ph type="ctrTitle"/>
          </p:nvPr>
        </p:nvSpPr>
        <p:spPr>
          <a:xfrm>
            <a:off x="680322" y="2607591"/>
            <a:ext cx="8144134" cy="1642818"/>
          </a:xfrm>
        </p:spPr>
        <p:txBody>
          <a:bodyPr/>
          <a:lstStyle/>
          <a:p>
            <a:r>
              <a:rPr lang="en-US" sz="4000">
                <a:latin typeface="Century Gothic"/>
              </a:rPr>
              <a:t>Overpayments Project Update </a:t>
            </a:r>
            <a:endParaRPr lang="en-US" sz="4000"/>
          </a:p>
        </p:txBody>
      </p:sp>
      <p:sp>
        <p:nvSpPr>
          <p:cNvPr id="3" name="Subtitle 2">
            <a:extLst>
              <a:ext uri="{FF2B5EF4-FFF2-40B4-BE49-F238E27FC236}">
                <a16:creationId xmlns:a16="http://schemas.microsoft.com/office/drawing/2014/main" id="{B140F2A1-C0E2-4806-A9A9-80608F4D7F61}"/>
              </a:ext>
            </a:extLst>
          </p:cNvPr>
          <p:cNvSpPr>
            <a:spLocks noGrp="1"/>
          </p:cNvSpPr>
          <p:nvPr>
            <p:ph type="subTitle" idx="1"/>
          </p:nvPr>
        </p:nvSpPr>
        <p:spPr>
          <a:xfrm>
            <a:off x="0" y="4394039"/>
            <a:ext cx="8997934" cy="1738313"/>
          </a:xfrm>
        </p:spPr>
        <p:txBody>
          <a:bodyPr vert="horz" lIns="91440" tIns="45720" rIns="91440" bIns="45720" rtlCol="0" anchor="t">
            <a:normAutofit/>
          </a:bodyPr>
          <a:lstStyle/>
          <a:p>
            <a:r>
              <a:rPr lang="en-US" sz="2400">
                <a:solidFill>
                  <a:schemeClr val="accent2"/>
                </a:solidFill>
                <a:ea typeface="+mn-lt"/>
                <a:cs typeface="+mn-lt"/>
              </a:rPr>
              <a:t>JR Richards, Unemployment Insurance Customer Support Director, ESD</a:t>
            </a:r>
            <a:endParaRPr lang="en-US" sz="2400">
              <a:ea typeface="+mn-lt"/>
              <a:cs typeface="+mn-lt"/>
            </a:endParaRPr>
          </a:p>
          <a:p>
            <a:endParaRPr lang="en-US">
              <a:solidFill>
                <a:schemeClr val="accent2"/>
              </a:solidFill>
            </a:endParaRPr>
          </a:p>
        </p:txBody>
      </p:sp>
    </p:spTree>
    <p:extLst>
      <p:ext uri="{BB962C8B-B14F-4D97-AF65-F5344CB8AC3E}">
        <p14:creationId xmlns:p14="http://schemas.microsoft.com/office/powerpoint/2010/main" val="42176945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5F56-33CF-EBDF-ADAC-D9880CE4A511}"/>
              </a:ext>
            </a:extLst>
          </p:cNvPr>
          <p:cNvSpPr>
            <a:spLocks noGrp="1"/>
          </p:cNvSpPr>
          <p:nvPr>
            <p:ph type="title"/>
          </p:nvPr>
        </p:nvSpPr>
        <p:spPr>
          <a:xfrm>
            <a:off x="683407" y="662284"/>
            <a:ext cx="10515600" cy="1325563"/>
          </a:xfrm>
        </p:spPr>
        <p:txBody>
          <a:bodyPr/>
          <a:lstStyle/>
          <a:p>
            <a:r>
              <a:rPr lang="en-US">
                <a:latin typeface="Century Gothic"/>
              </a:rPr>
              <a:t>Overpayment waiver updates</a:t>
            </a:r>
            <a:endParaRPr lang="en-US"/>
          </a:p>
        </p:txBody>
      </p:sp>
      <p:sp>
        <p:nvSpPr>
          <p:cNvPr id="5" name="Slide Number Placeholder 4">
            <a:extLst>
              <a:ext uri="{FF2B5EF4-FFF2-40B4-BE49-F238E27FC236}">
                <a16:creationId xmlns:a16="http://schemas.microsoft.com/office/drawing/2014/main" id="{5715968A-0D32-2C98-100F-8211DF4C67F9}"/>
              </a:ext>
            </a:extLst>
          </p:cNvPr>
          <p:cNvSpPr>
            <a:spLocks noGrp="1"/>
          </p:cNvSpPr>
          <p:nvPr>
            <p:ph type="sldNum" sz="quarter" idx="12"/>
          </p:nvPr>
        </p:nvSpPr>
        <p:spPr/>
        <p:txBody>
          <a:bodyPr/>
          <a:lstStyle/>
          <a:p>
            <a:fld id="{8A398D6D-D9AA-4681-B6AB-89DF810FE404}" type="slidenum">
              <a:rPr lang="en-US" smtClean="0"/>
              <a:t>27</a:t>
            </a:fld>
            <a:endParaRPr lang="en-US"/>
          </a:p>
        </p:txBody>
      </p:sp>
      <p:sp>
        <p:nvSpPr>
          <p:cNvPr id="11" name="TextBox 10">
            <a:extLst>
              <a:ext uri="{FF2B5EF4-FFF2-40B4-BE49-F238E27FC236}">
                <a16:creationId xmlns:a16="http://schemas.microsoft.com/office/drawing/2014/main" id="{F64C9315-3F7F-C347-2918-2F4B75B9D00F}"/>
              </a:ext>
            </a:extLst>
          </p:cNvPr>
          <p:cNvSpPr txBox="1"/>
          <p:nvPr/>
        </p:nvSpPr>
        <p:spPr>
          <a:xfrm>
            <a:off x="696638" y="2860904"/>
            <a:ext cx="10802538" cy="3359061"/>
          </a:xfrm>
          <a:prstGeom prst="rect">
            <a:avLst/>
          </a:prstGeom>
          <a:noFill/>
        </p:spPr>
        <p:txBody>
          <a:bodyPr wrap="square" lIns="91440" tIns="45720" rIns="91440" bIns="45720" rtlCol="0" anchor="t">
            <a:spAutoFit/>
          </a:bodyPr>
          <a:lstStyle/>
          <a:p>
            <a:pPr marL="285750" indent="-285750">
              <a:lnSpc>
                <a:spcPct val="150000"/>
              </a:lnSpc>
              <a:buFont typeface="Arial"/>
              <a:buChar char="•"/>
            </a:pPr>
            <a:r>
              <a:rPr lang="en-US" sz="2400" b="1">
                <a:solidFill>
                  <a:srgbClr val="002060"/>
                </a:solidFill>
                <a:cs typeface="Calibri"/>
              </a:rPr>
              <a:t>@20200 individual waivers received</a:t>
            </a:r>
            <a:endParaRPr lang="en-US" sz="2400">
              <a:cs typeface="Calibri"/>
            </a:endParaRPr>
          </a:p>
          <a:p>
            <a:pPr marL="742950" lvl="1" indent="-285750">
              <a:lnSpc>
                <a:spcPct val="150000"/>
              </a:lnSpc>
              <a:buFont typeface="Arial"/>
              <a:buChar char="•"/>
            </a:pPr>
            <a:r>
              <a:rPr lang="en-US" sz="2400" b="1">
                <a:solidFill>
                  <a:srgbClr val="002060"/>
                </a:solidFill>
                <a:cs typeface="Calibri"/>
              </a:rPr>
              <a:t>@ 244 call-in </a:t>
            </a:r>
          </a:p>
          <a:p>
            <a:pPr marL="285750" indent="-285750">
              <a:lnSpc>
                <a:spcPct val="150000"/>
              </a:lnSpc>
              <a:buFont typeface="Arial"/>
              <a:buChar char="•"/>
            </a:pPr>
            <a:r>
              <a:rPr lang="en-US" sz="2400" b="1">
                <a:solidFill>
                  <a:srgbClr val="002060"/>
                </a:solidFill>
                <a:cs typeface="Calibri"/>
              </a:rPr>
              <a:t>Increased outreach campaign</a:t>
            </a:r>
          </a:p>
          <a:p>
            <a:pPr marL="285750" indent="-285750">
              <a:lnSpc>
                <a:spcPct val="150000"/>
              </a:lnSpc>
              <a:buFont typeface="Arial"/>
              <a:buChar char="•"/>
            </a:pPr>
            <a:r>
              <a:rPr lang="en-US" sz="2400" b="1">
                <a:solidFill>
                  <a:srgbClr val="002060"/>
                </a:solidFill>
                <a:cs typeface="Calibri"/>
              </a:rPr>
              <a:t>Staff hired and in training</a:t>
            </a:r>
            <a:endParaRPr lang="en-US"/>
          </a:p>
          <a:p>
            <a:pPr marL="285750" indent="-285750">
              <a:lnSpc>
                <a:spcPct val="150000"/>
              </a:lnSpc>
              <a:buFont typeface="Arial"/>
              <a:buChar char="•"/>
            </a:pPr>
            <a:r>
              <a:rPr lang="en-US" sz="2400" b="1">
                <a:solidFill>
                  <a:srgbClr val="002060"/>
                </a:solidFill>
                <a:ea typeface="+mn-lt"/>
                <a:cs typeface="+mn-lt"/>
              </a:rPr>
              <a:t>Development and testing   </a:t>
            </a:r>
            <a:endParaRPr lang="en-US" sz="2400">
              <a:solidFill>
                <a:srgbClr val="FFFFFF"/>
              </a:solidFill>
              <a:ea typeface="+mn-lt"/>
              <a:cs typeface="+mn-lt"/>
            </a:endParaRPr>
          </a:p>
          <a:p>
            <a:pPr marL="742950" lvl="1" indent="-285750">
              <a:lnSpc>
                <a:spcPct val="150000"/>
              </a:lnSpc>
              <a:buFont typeface="Arial"/>
              <a:buChar char="•"/>
            </a:pPr>
            <a:r>
              <a:rPr lang="en-US" sz="2400" b="1">
                <a:solidFill>
                  <a:srgbClr val="002060"/>
                </a:solidFill>
                <a:cs typeface="Calibri"/>
              </a:rPr>
              <a:t>full capacity for waiver adjudication anticipated for September. </a:t>
            </a:r>
            <a:endParaRPr lang="en-US" sz="2400">
              <a:cs typeface="Calibri"/>
            </a:endParaRPr>
          </a:p>
        </p:txBody>
      </p:sp>
      <p:sp>
        <p:nvSpPr>
          <p:cNvPr id="12" name="TextBox 11">
            <a:extLst>
              <a:ext uri="{FF2B5EF4-FFF2-40B4-BE49-F238E27FC236}">
                <a16:creationId xmlns:a16="http://schemas.microsoft.com/office/drawing/2014/main" id="{E1ABB605-B01D-0329-4A17-5B624459DB2B}"/>
              </a:ext>
            </a:extLst>
          </p:cNvPr>
          <p:cNvSpPr txBox="1"/>
          <p:nvPr/>
        </p:nvSpPr>
        <p:spPr>
          <a:xfrm>
            <a:off x="200400" y="2125072"/>
            <a:ext cx="2598948" cy="338554"/>
          </a:xfrm>
          <a:prstGeom prst="rect">
            <a:avLst/>
          </a:prstGeom>
          <a:noFill/>
        </p:spPr>
        <p:txBody>
          <a:bodyPr wrap="square" lIns="91440" tIns="45720" rIns="91440" bIns="45720" rtlCol="0" anchor="t">
            <a:spAutoFit/>
          </a:bodyPr>
          <a:lstStyle/>
          <a:p>
            <a:pPr algn="l"/>
            <a:endParaRPr lang="en-US" sz="1600" b="1">
              <a:solidFill>
                <a:srgbClr val="002060"/>
              </a:solidFill>
              <a:cs typeface="Calibri"/>
            </a:endParaRPr>
          </a:p>
        </p:txBody>
      </p:sp>
      <p:sp>
        <p:nvSpPr>
          <p:cNvPr id="14" name="TextBox 13">
            <a:extLst>
              <a:ext uri="{FF2B5EF4-FFF2-40B4-BE49-F238E27FC236}">
                <a16:creationId xmlns:a16="http://schemas.microsoft.com/office/drawing/2014/main" id="{9D21DCF2-E979-5513-A008-7E6167555B7F}"/>
              </a:ext>
            </a:extLst>
          </p:cNvPr>
          <p:cNvSpPr txBox="1"/>
          <p:nvPr/>
        </p:nvSpPr>
        <p:spPr>
          <a:xfrm>
            <a:off x="4709214" y="2124902"/>
            <a:ext cx="2469469" cy="584775"/>
          </a:xfrm>
          <a:prstGeom prst="rect">
            <a:avLst/>
          </a:prstGeom>
          <a:noFill/>
        </p:spPr>
        <p:txBody>
          <a:bodyPr wrap="square" lIns="91440" tIns="45720" rIns="91440" bIns="45720" anchor="t">
            <a:spAutoFit/>
          </a:bodyPr>
          <a:lstStyle/>
          <a:p>
            <a:endParaRPr lang="en-US" sz="1600" b="1">
              <a:solidFill>
                <a:srgbClr val="002060"/>
              </a:solidFill>
              <a:cs typeface="Calibri"/>
            </a:endParaRPr>
          </a:p>
          <a:p>
            <a:endParaRPr lang="en-US" sz="1600">
              <a:solidFill>
                <a:srgbClr val="000000"/>
              </a:solidFill>
            </a:endParaRPr>
          </a:p>
        </p:txBody>
      </p:sp>
      <p:sp>
        <p:nvSpPr>
          <p:cNvPr id="16" name="TextBox 15">
            <a:extLst>
              <a:ext uri="{FF2B5EF4-FFF2-40B4-BE49-F238E27FC236}">
                <a16:creationId xmlns:a16="http://schemas.microsoft.com/office/drawing/2014/main" id="{93D0E19B-A4EC-6960-852C-9FAC7AC731EA}"/>
              </a:ext>
            </a:extLst>
          </p:cNvPr>
          <p:cNvSpPr txBox="1"/>
          <p:nvPr/>
        </p:nvSpPr>
        <p:spPr>
          <a:xfrm>
            <a:off x="8919472" y="2087371"/>
            <a:ext cx="2225592" cy="338554"/>
          </a:xfrm>
          <a:prstGeom prst="rect">
            <a:avLst/>
          </a:prstGeom>
          <a:noFill/>
        </p:spPr>
        <p:txBody>
          <a:bodyPr wrap="square" lIns="91440" tIns="45720" rIns="91440" bIns="45720" anchor="t">
            <a:spAutoFit/>
          </a:bodyPr>
          <a:lstStyle/>
          <a:p>
            <a:pPr algn="l"/>
            <a:endParaRPr lang="en-US" sz="1600" i="0">
              <a:solidFill>
                <a:srgbClr val="002060"/>
              </a:solidFill>
              <a:effectLst/>
              <a:cs typeface="Calibri"/>
            </a:endParaRPr>
          </a:p>
        </p:txBody>
      </p:sp>
    </p:spTree>
    <p:extLst>
      <p:ext uri="{BB962C8B-B14F-4D97-AF65-F5344CB8AC3E}">
        <p14:creationId xmlns:p14="http://schemas.microsoft.com/office/powerpoint/2010/main" val="17034881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51E282-446A-453B-9797-2A57B84DE0BA}"/>
              </a:ext>
            </a:extLst>
          </p:cNvPr>
          <p:cNvSpPr>
            <a:spLocks noGrp="1"/>
          </p:cNvSpPr>
          <p:nvPr>
            <p:ph type="title"/>
          </p:nvPr>
        </p:nvSpPr>
        <p:spPr/>
        <p:txBody>
          <a:bodyPr/>
          <a:lstStyle/>
          <a:p>
            <a:r>
              <a:rPr lang="en-US">
                <a:latin typeface="Century Gothic"/>
              </a:rPr>
              <a:t>Proposed UIAC Meeting Dates</a:t>
            </a:r>
            <a:endParaRPr lang="en-US"/>
          </a:p>
        </p:txBody>
      </p:sp>
      <p:sp>
        <p:nvSpPr>
          <p:cNvPr id="6" name="Content Placeholder 5">
            <a:extLst>
              <a:ext uri="{FF2B5EF4-FFF2-40B4-BE49-F238E27FC236}">
                <a16:creationId xmlns:a16="http://schemas.microsoft.com/office/drawing/2014/main" id="{E15F4A8E-09D2-480E-B8F4-0BB55C4D0FB4}"/>
              </a:ext>
            </a:extLst>
          </p:cNvPr>
          <p:cNvSpPr>
            <a:spLocks noGrp="1"/>
          </p:cNvSpPr>
          <p:nvPr>
            <p:ph idx="1"/>
          </p:nvPr>
        </p:nvSpPr>
        <p:spPr>
          <a:xfrm>
            <a:off x="680320" y="2147777"/>
            <a:ext cx="9613861" cy="4382297"/>
          </a:xfrm>
        </p:spPr>
        <p:txBody>
          <a:bodyPr vert="horz" lIns="91440" tIns="45720" rIns="91440" bIns="45720" rtlCol="0" anchor="t">
            <a:normAutofit/>
          </a:bodyPr>
          <a:lstStyle/>
          <a:p>
            <a:pPr marL="342900" indent="-342900"/>
            <a:r>
              <a:rPr lang="en-US" sz="2600" dirty="0">
                <a:cs typeface="Calibri"/>
              </a:rPr>
              <a:t>September 11, 2023 – 10am to Noon</a:t>
            </a:r>
          </a:p>
          <a:p>
            <a:pPr marL="342900" indent="-342900"/>
            <a:r>
              <a:rPr lang="en-US" sz="2600" dirty="0">
                <a:cs typeface="Calibri"/>
              </a:rPr>
              <a:t>October 18, 2023 - 10 am to Noon</a:t>
            </a:r>
          </a:p>
          <a:p>
            <a:pPr marL="342900" indent="-342900"/>
            <a:r>
              <a:rPr lang="en-US" sz="2600" dirty="0">
                <a:cs typeface="Calibri"/>
              </a:rPr>
              <a:t>December 6, 2023 - 10 am to Noon</a:t>
            </a:r>
          </a:p>
          <a:p>
            <a:pPr marL="342900" indent="-342900"/>
            <a:r>
              <a:rPr lang="en-US" sz="2600" dirty="0">
                <a:cs typeface="Calibri"/>
              </a:rPr>
              <a:t>January 26, 2024 –  2 to 3pm</a:t>
            </a:r>
          </a:p>
          <a:p>
            <a:pPr marL="342900" indent="-342900"/>
            <a:r>
              <a:rPr lang="en-US" sz="2600" dirty="0">
                <a:cs typeface="Calibri"/>
              </a:rPr>
              <a:t>February 23, 2024 –  2 to 3pm</a:t>
            </a:r>
          </a:p>
          <a:p>
            <a:pPr marL="342900" indent="-342900"/>
            <a:r>
              <a:rPr lang="en-US" sz="2600" dirty="0">
                <a:cs typeface="Calibri"/>
              </a:rPr>
              <a:t>March 29, 2024 –  2 -3pm (Legislative wrap-up)</a:t>
            </a:r>
          </a:p>
          <a:p>
            <a:pPr marL="342900" indent="-342900"/>
            <a:r>
              <a:rPr lang="en-US" sz="2600" dirty="0">
                <a:cs typeface="Calibri"/>
              </a:rPr>
              <a:t>May 15, 2024 –  10am to Noon</a:t>
            </a:r>
          </a:p>
          <a:p>
            <a:pPr marL="342900" indent="-342900"/>
            <a:r>
              <a:rPr lang="en-US" sz="2600" dirty="0">
                <a:cs typeface="Calibri"/>
              </a:rPr>
              <a:t>June 26, 2024 – 10am to Noon</a:t>
            </a:r>
            <a:endParaRPr lang="en-US" dirty="0">
              <a:cs typeface="Calibri"/>
            </a:endParaRP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563289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51E282-446A-453B-9797-2A57B84DE0BA}"/>
              </a:ext>
            </a:extLst>
          </p:cNvPr>
          <p:cNvSpPr>
            <a:spLocks noGrp="1"/>
          </p:cNvSpPr>
          <p:nvPr>
            <p:ph type="title"/>
          </p:nvPr>
        </p:nvSpPr>
        <p:spPr/>
        <p:txBody>
          <a:bodyPr/>
          <a:lstStyle/>
          <a:p>
            <a:r>
              <a:rPr lang="en-US"/>
              <a:t>Future Meeting Topics </a:t>
            </a:r>
          </a:p>
        </p:txBody>
      </p:sp>
      <p:sp>
        <p:nvSpPr>
          <p:cNvPr id="6" name="Content Placeholder 5">
            <a:extLst>
              <a:ext uri="{FF2B5EF4-FFF2-40B4-BE49-F238E27FC236}">
                <a16:creationId xmlns:a16="http://schemas.microsoft.com/office/drawing/2014/main" id="{E15F4A8E-09D2-480E-B8F4-0BB55C4D0FB4}"/>
              </a:ext>
            </a:extLst>
          </p:cNvPr>
          <p:cNvSpPr>
            <a:spLocks noGrp="1"/>
          </p:cNvSpPr>
          <p:nvPr>
            <p:ph idx="1"/>
          </p:nvPr>
        </p:nvSpPr>
        <p:spPr>
          <a:xfrm>
            <a:off x="680320" y="2147777"/>
            <a:ext cx="9613861" cy="3956995"/>
          </a:xfrm>
        </p:spPr>
        <p:txBody>
          <a:bodyPr>
            <a:normAutofit/>
          </a:bodyPr>
          <a:lstStyle/>
          <a:p>
            <a:r>
              <a:rPr lang="en-US"/>
              <a:t>Legislative Session Updates</a:t>
            </a:r>
          </a:p>
          <a:p>
            <a:r>
              <a:rPr lang="en-US"/>
              <a:t>Rulemaking Updates </a:t>
            </a:r>
          </a:p>
          <a:p>
            <a:r>
              <a:rPr lang="en-US"/>
              <a:t>Overpayments Project Updates</a:t>
            </a:r>
          </a:p>
          <a:p>
            <a:r>
              <a:rPr lang="en-US"/>
              <a:t>Appeals Backlog Updates </a:t>
            </a:r>
          </a:p>
          <a:p>
            <a:r>
              <a:rPr lang="en-US"/>
              <a:t>Other? </a:t>
            </a:r>
          </a:p>
          <a:p>
            <a:pPr marL="0" indent="0">
              <a:buNone/>
            </a:pPr>
            <a:endParaRPr lang="en-US"/>
          </a:p>
          <a:p>
            <a:pPr marL="0" indent="0">
              <a:buNone/>
            </a:pPr>
            <a:endParaRPr lang="en-US"/>
          </a:p>
        </p:txBody>
      </p:sp>
    </p:spTree>
    <p:extLst>
      <p:ext uri="{BB962C8B-B14F-4D97-AF65-F5344CB8AC3E}">
        <p14:creationId xmlns:p14="http://schemas.microsoft.com/office/powerpoint/2010/main" val="20514516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53157-4CC6-4A04-972D-E1FBBD039FD6}"/>
              </a:ext>
            </a:extLst>
          </p:cNvPr>
          <p:cNvSpPr>
            <a:spLocks noGrp="1"/>
          </p:cNvSpPr>
          <p:nvPr>
            <p:ph type="ctrTitle"/>
          </p:nvPr>
        </p:nvSpPr>
        <p:spPr>
          <a:xfrm>
            <a:off x="680322" y="2706202"/>
            <a:ext cx="8144134" cy="1544207"/>
          </a:xfrm>
        </p:spPr>
        <p:txBody>
          <a:bodyPr vert="horz" lIns="91440" tIns="45720" rIns="91440" bIns="45720" rtlCol="0" anchor="ctr">
            <a:noAutofit/>
          </a:bodyPr>
          <a:lstStyle/>
          <a:p>
            <a:r>
              <a:rPr lang="en-US" sz="4000">
                <a:latin typeface="Century Gothic"/>
              </a:rPr>
              <a:t>June Trust Fund Reports</a:t>
            </a:r>
            <a:br>
              <a:rPr lang="en-US" sz="4000"/>
            </a:br>
            <a:endParaRPr lang="en-US" sz="4000"/>
          </a:p>
        </p:txBody>
      </p:sp>
      <p:sp>
        <p:nvSpPr>
          <p:cNvPr id="3" name="Subtitle 2">
            <a:extLst>
              <a:ext uri="{FF2B5EF4-FFF2-40B4-BE49-F238E27FC236}">
                <a16:creationId xmlns:a16="http://schemas.microsoft.com/office/drawing/2014/main" id="{B140F2A1-C0E2-4806-A9A9-80608F4D7F61}"/>
              </a:ext>
            </a:extLst>
          </p:cNvPr>
          <p:cNvSpPr>
            <a:spLocks noGrp="1"/>
          </p:cNvSpPr>
          <p:nvPr>
            <p:ph type="subTitle" idx="1"/>
          </p:nvPr>
        </p:nvSpPr>
        <p:spPr>
          <a:xfrm>
            <a:off x="680322" y="4394039"/>
            <a:ext cx="8144134" cy="1738313"/>
          </a:xfrm>
        </p:spPr>
        <p:txBody>
          <a:bodyPr vert="horz" lIns="91440" tIns="45720" rIns="91440" bIns="45720" rtlCol="0" anchor="t">
            <a:normAutofit/>
          </a:bodyPr>
          <a:lstStyle/>
          <a:p>
            <a:r>
              <a:rPr lang="en-US" sz="2400">
                <a:solidFill>
                  <a:schemeClr val="accent2"/>
                </a:solidFill>
              </a:rPr>
              <a:t>Vaughn Ellis, Office of Actuarial Services, ESD</a:t>
            </a:r>
          </a:p>
          <a:p>
            <a:endParaRPr lang="en-US" sz="2400">
              <a:solidFill>
                <a:schemeClr val="accent2"/>
              </a:solidFill>
              <a:cs typeface="Calibri"/>
            </a:endParaRPr>
          </a:p>
        </p:txBody>
      </p:sp>
    </p:spTree>
    <p:extLst>
      <p:ext uri="{BB962C8B-B14F-4D97-AF65-F5344CB8AC3E}">
        <p14:creationId xmlns:p14="http://schemas.microsoft.com/office/powerpoint/2010/main" val="22212477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51E282-446A-453B-9797-2A57B84DE0BA}"/>
              </a:ext>
            </a:extLst>
          </p:cNvPr>
          <p:cNvSpPr>
            <a:spLocks noGrp="1"/>
          </p:cNvSpPr>
          <p:nvPr>
            <p:ph type="title"/>
          </p:nvPr>
        </p:nvSpPr>
        <p:spPr/>
        <p:txBody>
          <a:bodyPr>
            <a:normAutofit/>
          </a:bodyPr>
          <a:lstStyle/>
          <a:p>
            <a:r>
              <a:rPr lang="en-US" sz="4500">
                <a:latin typeface="Calibri"/>
                <a:cs typeface="Calibri"/>
              </a:rPr>
              <a:t>Public Comment </a:t>
            </a:r>
          </a:p>
        </p:txBody>
      </p:sp>
      <p:sp>
        <p:nvSpPr>
          <p:cNvPr id="6" name="Content Placeholder 5">
            <a:extLst>
              <a:ext uri="{FF2B5EF4-FFF2-40B4-BE49-F238E27FC236}">
                <a16:creationId xmlns:a16="http://schemas.microsoft.com/office/drawing/2014/main" id="{E15F4A8E-09D2-480E-B8F4-0BB55C4D0FB4}"/>
              </a:ext>
            </a:extLst>
          </p:cNvPr>
          <p:cNvSpPr>
            <a:spLocks noGrp="1"/>
          </p:cNvSpPr>
          <p:nvPr>
            <p:ph idx="1"/>
          </p:nvPr>
        </p:nvSpPr>
        <p:spPr>
          <a:xfrm>
            <a:off x="680320" y="2147777"/>
            <a:ext cx="10242953" cy="4532925"/>
          </a:xfrm>
        </p:spPr>
        <p:txBody>
          <a:bodyPr vert="horz" lIns="91440" tIns="45720" rIns="91440" bIns="45720" rtlCol="0" anchor="t">
            <a:normAutofit/>
          </a:bodyPr>
          <a:lstStyle/>
          <a:p>
            <a:r>
              <a:rPr lang="en-US" dirty="0"/>
              <a:t>If you would like to make public comment, please state your name and spell it so we can capture it correctly for the minutes, as well as the organization you represent if any. </a:t>
            </a:r>
            <a:br>
              <a:rPr lang="en-US" dirty="0"/>
            </a:br>
            <a:endParaRPr lang="en-US" dirty="0">
              <a:cs typeface="Calibri"/>
            </a:endParaRPr>
          </a:p>
          <a:p>
            <a:r>
              <a:rPr lang="en-US" b="1" dirty="0">
                <a:cs typeface="Calibri"/>
              </a:rPr>
              <a:t>Reminder</a:t>
            </a:r>
            <a:r>
              <a:rPr lang="en-US" dirty="0">
                <a:cs typeface="Calibri"/>
              </a:rPr>
              <a:t>: Your comments are being recorded. </a:t>
            </a:r>
            <a:br>
              <a:rPr lang="en-US" dirty="0"/>
            </a:br>
            <a:endParaRPr lang="en-US" dirty="0">
              <a:cs typeface="Calibri"/>
            </a:endParaRPr>
          </a:p>
          <a:p>
            <a:r>
              <a:rPr lang="en-US" dirty="0">
                <a:cs typeface="Calibri"/>
              </a:rPr>
              <a:t>If you would like your comments to be included in the meeting minutes, please submit them in writing via email to Allison Peterson at camille.galeno@esd.wa.gov. </a:t>
            </a:r>
            <a:r>
              <a:rPr lang="en-US" sz="2200" i="1" dirty="0">
                <a:cs typeface="Calibri"/>
              </a:rPr>
              <a:t>(Camille's email will be posted in the chat)</a:t>
            </a:r>
            <a:br>
              <a:rPr lang="en-US" i="1" dirty="0">
                <a:cs typeface="Calibri"/>
              </a:rPr>
            </a:br>
            <a:endParaRPr lang="en-US" i="1" dirty="0">
              <a:cs typeface="Calibri"/>
            </a:endParaRPr>
          </a:p>
          <a:p>
            <a:r>
              <a:rPr lang="en-US" dirty="0">
                <a:cs typeface="Calibri"/>
              </a:rPr>
              <a:t>Please limit your comments to </a:t>
            </a:r>
            <a:r>
              <a:rPr lang="en-US" b="1" dirty="0">
                <a:cs typeface="Calibri"/>
              </a:rPr>
              <a:t>two minutes</a:t>
            </a:r>
            <a:r>
              <a:rPr lang="en-US" dirty="0">
                <a:cs typeface="Calibri"/>
              </a:rPr>
              <a:t>.</a:t>
            </a:r>
          </a:p>
          <a:p>
            <a:pPr marL="0" indent="0">
              <a:buNone/>
            </a:pPr>
            <a:endParaRPr lang="en-US" sz="1100" dirty="0">
              <a:cs typeface="Calibri"/>
            </a:endParaRPr>
          </a:p>
          <a:p>
            <a:pPr marL="0" indent="0">
              <a:buNone/>
            </a:pPr>
            <a:endParaRPr lang="en-US" dirty="0">
              <a:cs typeface="Calibri"/>
            </a:endParaRPr>
          </a:p>
          <a:p>
            <a:pPr marL="0" indent="0">
              <a:buNone/>
            </a:pPr>
            <a:endParaRPr lang="en-US" dirty="0">
              <a:cs typeface="Calibri"/>
            </a:endParaRPr>
          </a:p>
        </p:txBody>
      </p:sp>
    </p:spTree>
    <p:extLst>
      <p:ext uri="{BB962C8B-B14F-4D97-AF65-F5344CB8AC3E}">
        <p14:creationId xmlns:p14="http://schemas.microsoft.com/office/powerpoint/2010/main" val="6414001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normAutofit/>
          </a:bodyPr>
          <a:lstStyle/>
          <a:p>
            <a:pPr lvl="0" rtl="0" eaLnBrk="1" latinLnBrk="0" hangingPunct="1"/>
            <a:r>
              <a:rPr lang="en-US"/>
              <a:t>September UI Trust Fund Report</a:t>
            </a:r>
          </a:p>
        </p:txBody>
      </p:sp>
      <p:sp>
        <p:nvSpPr>
          <p:cNvPr id="7" name="Content Placeholder 6">
            <a:extLst>
              <a:ext uri="{FF2B5EF4-FFF2-40B4-BE49-F238E27FC236}">
                <a16:creationId xmlns:a16="http://schemas.microsoft.com/office/drawing/2014/main" id="{5D65B7B6-46DB-43AC-80B1-86AA06C5B471}"/>
              </a:ext>
            </a:extLst>
          </p:cNvPr>
          <p:cNvSpPr>
            <a:spLocks noGrp="1"/>
          </p:cNvSpPr>
          <p:nvPr>
            <p:ph idx="1"/>
          </p:nvPr>
        </p:nvSpPr>
        <p:spPr>
          <a:xfrm>
            <a:off x="791531" y="1750620"/>
            <a:ext cx="9613861" cy="5257792"/>
          </a:xfrm>
        </p:spPr>
        <p:txBody>
          <a:bodyPr>
            <a:noAutofit/>
          </a:bodyPr>
          <a:lstStyle/>
          <a:p>
            <a:pPr marL="0" indent="0">
              <a:buNone/>
            </a:pPr>
            <a:endParaRPr lang="en-US"/>
          </a:p>
          <a:p>
            <a:r>
              <a:rPr lang="en-US"/>
              <a:t>The </a:t>
            </a:r>
            <a:r>
              <a:rPr lang="en-US">
                <a:hlinkClick r:id="rId3"/>
              </a:rPr>
              <a:t>June 2023 report</a:t>
            </a:r>
            <a:r>
              <a:rPr lang="en-US"/>
              <a:t> provides the status and updated projections of the state’s unemployment insurance (UI) trust fund for 2022 through 2027. </a:t>
            </a:r>
          </a:p>
          <a:p>
            <a:pPr marL="0" indent="0">
              <a:buNone/>
            </a:pPr>
            <a:endParaRPr lang="en-US" sz="1000"/>
          </a:p>
          <a:p>
            <a:r>
              <a:rPr lang="en-US"/>
              <a:t>The report is based upon the June 2023 economic forecast released by the state’s Economic and Revenue Forecast Council (ERFC).</a:t>
            </a:r>
          </a:p>
          <a:p>
            <a:pPr marL="0" indent="0">
              <a:buNone/>
            </a:pPr>
            <a:endParaRPr lang="en-US" sz="1000"/>
          </a:p>
          <a:p>
            <a:r>
              <a:rPr lang="en-US"/>
              <a:t>The report uses quarterly forecast information and UI tax and benefit data through March (Q1 2023).  </a:t>
            </a:r>
          </a:p>
          <a:p>
            <a:pPr marL="0" indent="0">
              <a:buNone/>
            </a:pPr>
            <a:endParaRPr lang="en-US" sz="1000"/>
          </a:p>
          <a:p>
            <a:pPr marL="0" indent="0">
              <a:buNone/>
            </a:pPr>
            <a:endParaRPr lang="en-US"/>
          </a:p>
          <a:p>
            <a:endParaRPr lang="en-US"/>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4</a:t>
            </a:fld>
            <a:endParaRPr lang="en-US"/>
          </a:p>
        </p:txBody>
      </p:sp>
    </p:spTree>
    <p:extLst>
      <p:ext uri="{BB962C8B-B14F-4D97-AF65-F5344CB8AC3E}">
        <p14:creationId xmlns:p14="http://schemas.microsoft.com/office/powerpoint/2010/main" val="28419216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lstStyle/>
          <a:p>
            <a:pPr lvl="0" rtl="0" eaLnBrk="1" latinLnBrk="0" hangingPunct="1"/>
            <a:r>
              <a:rPr lang="en-US"/>
              <a:t>Unemployment Insurance Trust fund</a:t>
            </a:r>
          </a:p>
        </p:txBody>
      </p:sp>
      <p:sp>
        <p:nvSpPr>
          <p:cNvPr id="3" name="Content Placeholder 2">
            <a:extLst>
              <a:ext uri="{FF2B5EF4-FFF2-40B4-BE49-F238E27FC236}">
                <a16:creationId xmlns:a16="http://schemas.microsoft.com/office/drawing/2014/main" id="{3DB5AB9B-256C-4459-BBE8-DDCA32CAD285}"/>
              </a:ext>
            </a:extLst>
          </p:cNvPr>
          <p:cNvSpPr>
            <a:spLocks noGrp="1"/>
          </p:cNvSpPr>
          <p:nvPr>
            <p:ph idx="1"/>
          </p:nvPr>
        </p:nvSpPr>
        <p:spPr>
          <a:xfrm>
            <a:off x="680321" y="2178378"/>
            <a:ext cx="9463423" cy="582112"/>
          </a:xfrm>
        </p:spPr>
        <p:txBody>
          <a:bodyPr vert="horz" lIns="91440" tIns="45720" rIns="91440" bIns="45720" rtlCol="0" anchor="t">
            <a:normAutofit fontScale="85000" lnSpcReduction="10000"/>
          </a:bodyPr>
          <a:lstStyle/>
          <a:p>
            <a:r>
              <a:rPr lang="en-US" sz="2600"/>
              <a:t>On July 31st, 2023, the </a:t>
            </a:r>
            <a:r>
              <a:rPr lang="en-US" sz="2600">
                <a:effectLst/>
              </a:rPr>
              <a:t>UI trust fund balance was approximately</a:t>
            </a:r>
            <a:r>
              <a:rPr lang="en-US" sz="2600"/>
              <a:t> $3.2 billion</a:t>
            </a:r>
            <a:endParaRPr lang="en-US" sz="2600">
              <a:effectLst/>
            </a:endParaRPr>
          </a:p>
          <a:p>
            <a:pPr marL="0" indent="0">
              <a:buNone/>
            </a:pPr>
            <a:endParaRPr lang="en-US" sz="2800">
              <a:effectLst/>
            </a:endParaRPr>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5</a:t>
            </a:fld>
            <a:endParaRPr lang="en-US"/>
          </a:p>
        </p:txBody>
      </p:sp>
      <p:pic>
        <p:nvPicPr>
          <p:cNvPr id="5" name="Picture 5">
            <a:extLst>
              <a:ext uri="{FF2B5EF4-FFF2-40B4-BE49-F238E27FC236}">
                <a16:creationId xmlns:a16="http://schemas.microsoft.com/office/drawing/2014/main" id="{DC210B3C-775D-37C7-57AD-C25F2DB6CF4B}"/>
              </a:ext>
            </a:extLst>
          </p:cNvPr>
          <p:cNvPicPr>
            <a:picLocks noChangeAspect="1"/>
          </p:cNvPicPr>
          <p:nvPr/>
        </p:nvPicPr>
        <p:blipFill>
          <a:blip r:embed="rId3"/>
          <a:stretch>
            <a:fillRect/>
          </a:stretch>
        </p:blipFill>
        <p:spPr>
          <a:xfrm>
            <a:off x="1567542" y="2764993"/>
            <a:ext cx="7683639" cy="3438166"/>
          </a:xfrm>
          <a:prstGeom prst="rect">
            <a:avLst/>
          </a:prstGeom>
        </p:spPr>
      </p:pic>
    </p:spTree>
    <p:extLst>
      <p:ext uri="{BB962C8B-B14F-4D97-AF65-F5344CB8AC3E}">
        <p14:creationId xmlns:p14="http://schemas.microsoft.com/office/powerpoint/2010/main" val="16231485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normAutofit/>
          </a:bodyPr>
          <a:lstStyle/>
          <a:p>
            <a:pPr lvl="0"/>
            <a:r>
              <a:rPr lang="en-US"/>
              <a:t>June UI Trust Fund Report: </a:t>
            </a:r>
            <a:br>
              <a:rPr lang="en-US"/>
            </a:br>
            <a:r>
              <a:rPr lang="en-US"/>
              <a:t>Key Takeaways</a:t>
            </a:r>
          </a:p>
        </p:txBody>
      </p:sp>
      <p:sp>
        <p:nvSpPr>
          <p:cNvPr id="7" name="Content Placeholder 6">
            <a:extLst>
              <a:ext uri="{FF2B5EF4-FFF2-40B4-BE49-F238E27FC236}">
                <a16:creationId xmlns:a16="http://schemas.microsoft.com/office/drawing/2014/main" id="{5D65B7B6-46DB-43AC-80B1-86AA06C5B471}"/>
              </a:ext>
            </a:extLst>
          </p:cNvPr>
          <p:cNvSpPr>
            <a:spLocks noGrp="1"/>
          </p:cNvSpPr>
          <p:nvPr>
            <p:ph idx="1"/>
          </p:nvPr>
        </p:nvSpPr>
        <p:spPr>
          <a:xfrm>
            <a:off x="791531" y="1750620"/>
            <a:ext cx="9613861" cy="5257792"/>
          </a:xfrm>
        </p:spPr>
        <p:txBody>
          <a:bodyPr>
            <a:noAutofit/>
          </a:bodyPr>
          <a:lstStyle/>
          <a:p>
            <a:pPr marL="0" indent="0">
              <a:buNone/>
            </a:pPr>
            <a:endParaRPr lang="en-US"/>
          </a:p>
          <a:p>
            <a:r>
              <a:rPr lang="en-US"/>
              <a:t>The unemployment trust fund balance is on a positive trajectory through 2027.  </a:t>
            </a:r>
          </a:p>
          <a:p>
            <a:pPr marL="0" marR="0" lvl="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a:pPr>
            <a:endParaRPr kumimoji="0" lang="en-US" sz="1000" b="0" i="0" u="none" strike="noStrike" kern="1200" cap="none" spc="0" normalizeH="0" baseline="0" noProof="0">
              <a:ln>
                <a:noFill/>
              </a:ln>
              <a:solidFill>
                <a:srgbClr val="0D3455"/>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Wingdings" panose="05000000000000000000" pitchFamily="2" charset="2"/>
              <a:buChar char="§"/>
              <a:tabLst/>
              <a:defRPr/>
            </a:pPr>
            <a:r>
              <a:rPr kumimoji="0" lang="en-US" sz="2400" b="0" i="0" u="none" strike="noStrike" kern="1200" cap="none" spc="0" normalizeH="0" baseline="0" noProof="0">
                <a:ln>
                  <a:noFill/>
                </a:ln>
                <a:solidFill>
                  <a:srgbClr val="0D3455"/>
                </a:solidFill>
                <a:effectLst/>
                <a:uLnTx/>
                <a:uFillTx/>
                <a:latin typeface="Calibri"/>
                <a:ea typeface="+mn-ea"/>
                <a:cs typeface="+mn-cs"/>
              </a:rPr>
              <a:t>The projected trust fund balance for 2023 is roughly $3.8 billion, with 8 months of benefits projected for September 30</a:t>
            </a:r>
            <a:r>
              <a:rPr kumimoji="0" lang="en-US" sz="2400" b="0" i="0" u="none" strike="noStrike" kern="1200" cap="none" spc="0" normalizeH="0" baseline="30000" noProof="0">
                <a:ln>
                  <a:noFill/>
                </a:ln>
                <a:solidFill>
                  <a:srgbClr val="0D3455"/>
                </a:solidFill>
                <a:effectLst/>
                <a:uLnTx/>
                <a:uFillTx/>
                <a:latin typeface="Calibri"/>
                <a:ea typeface="+mn-ea"/>
                <a:cs typeface="+mn-cs"/>
              </a:rPr>
              <a:t>th</a:t>
            </a:r>
            <a:r>
              <a:rPr kumimoji="0" lang="en-US" sz="2400" b="0" i="0" u="none" strike="noStrike" kern="1200" cap="none" spc="0" normalizeH="0" baseline="0" noProof="0">
                <a:ln>
                  <a:noFill/>
                </a:ln>
                <a:solidFill>
                  <a:srgbClr val="0D3455"/>
                </a:solidFill>
                <a:effectLst/>
                <a:uLnTx/>
                <a:uFillTx/>
                <a:latin typeface="Calibri"/>
                <a:ea typeface="+mn-ea"/>
                <a:cs typeface="+mn-cs"/>
              </a:rPr>
              <a:t> 2023.</a:t>
            </a:r>
          </a:p>
          <a:p>
            <a:pPr marL="0" indent="0">
              <a:buNone/>
            </a:pPr>
            <a:endParaRPr lang="en-US" sz="1000"/>
          </a:p>
          <a:p>
            <a:r>
              <a:rPr lang="en-US"/>
              <a:t>The average projected tax rate for 2023 is 1.43%.</a:t>
            </a:r>
            <a:endParaRPr lang="en-US" sz="1000"/>
          </a:p>
          <a:p>
            <a:r>
              <a:rPr lang="en-US"/>
              <a:t>Total benefit payments for 2023 are projected at roughly $1.4 billion, equivalent to 2.1 million weekly payments.</a:t>
            </a:r>
          </a:p>
          <a:p>
            <a:endParaRPr lang="en-US"/>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6</a:t>
            </a:fld>
            <a:endParaRPr lang="en-US"/>
          </a:p>
        </p:txBody>
      </p:sp>
    </p:spTree>
    <p:extLst>
      <p:ext uri="{BB962C8B-B14F-4D97-AF65-F5344CB8AC3E}">
        <p14:creationId xmlns:p14="http://schemas.microsoft.com/office/powerpoint/2010/main" val="21103517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EA60-E69A-4ADB-86EC-99E6237A9D8F}"/>
              </a:ext>
            </a:extLst>
          </p:cNvPr>
          <p:cNvSpPr>
            <a:spLocks noGrp="1"/>
          </p:cNvSpPr>
          <p:nvPr>
            <p:ph type="title"/>
          </p:nvPr>
        </p:nvSpPr>
        <p:spPr/>
        <p:txBody>
          <a:bodyPr>
            <a:normAutofit/>
          </a:bodyPr>
          <a:lstStyle/>
          <a:p>
            <a:pPr lvl="0" rtl="0" eaLnBrk="1" latinLnBrk="0" hangingPunct="1"/>
            <a:r>
              <a:rPr lang="en-US"/>
              <a:t>UI Trust Fund Forecast (September 2022)</a:t>
            </a:r>
          </a:p>
        </p:txBody>
      </p:sp>
      <p:sp>
        <p:nvSpPr>
          <p:cNvPr id="4" name="Slide Number Placeholder 3">
            <a:extLst>
              <a:ext uri="{FF2B5EF4-FFF2-40B4-BE49-F238E27FC236}">
                <a16:creationId xmlns:a16="http://schemas.microsoft.com/office/drawing/2014/main" id="{125083AE-61B1-4DE1-AA08-BE38EC136E42}"/>
              </a:ext>
            </a:extLst>
          </p:cNvPr>
          <p:cNvSpPr>
            <a:spLocks noGrp="1"/>
          </p:cNvSpPr>
          <p:nvPr>
            <p:ph type="sldNum" sz="quarter" idx="12"/>
          </p:nvPr>
        </p:nvSpPr>
        <p:spPr/>
        <p:txBody>
          <a:bodyPr/>
          <a:lstStyle/>
          <a:p>
            <a:fld id="{6D22F896-40B5-4ADD-8801-0D06FADFA095}" type="slidenum">
              <a:rPr lang="en-US" smtClean="0"/>
              <a:pPr/>
              <a:t>7</a:t>
            </a:fld>
            <a:endParaRPr lang="en-US"/>
          </a:p>
        </p:txBody>
      </p:sp>
      <p:graphicFrame>
        <p:nvGraphicFramePr>
          <p:cNvPr id="3" name="Table 4">
            <a:extLst>
              <a:ext uri="{FF2B5EF4-FFF2-40B4-BE49-F238E27FC236}">
                <a16:creationId xmlns:a16="http://schemas.microsoft.com/office/drawing/2014/main" id="{72EC49FD-17F3-4458-AFFD-3E3555021C4F}"/>
              </a:ext>
            </a:extLst>
          </p:cNvPr>
          <p:cNvGraphicFramePr>
            <a:graphicFrameLocks noGrp="1"/>
          </p:cNvGraphicFramePr>
          <p:nvPr>
            <p:extLst>
              <p:ext uri="{D42A27DB-BD31-4B8C-83A1-F6EECF244321}">
                <p14:modId xmlns:p14="http://schemas.microsoft.com/office/powerpoint/2010/main" val="2091203232"/>
              </p:ext>
            </p:extLst>
          </p:nvPr>
        </p:nvGraphicFramePr>
        <p:xfrm>
          <a:off x="197867" y="2743200"/>
          <a:ext cx="11735053" cy="2760399"/>
        </p:xfrm>
        <a:graphic>
          <a:graphicData uri="http://schemas.openxmlformats.org/drawingml/2006/table">
            <a:tbl>
              <a:tblPr firstRow="1" bandRow="1">
                <a:tableStyleId>{5C22544A-7EE6-4342-B048-85BDC9FD1C3A}</a:tableStyleId>
              </a:tblPr>
              <a:tblGrid>
                <a:gridCol w="6278764">
                  <a:extLst>
                    <a:ext uri="{9D8B030D-6E8A-4147-A177-3AD203B41FA5}">
                      <a16:colId xmlns:a16="http://schemas.microsoft.com/office/drawing/2014/main" val="3593357830"/>
                    </a:ext>
                  </a:extLst>
                </a:gridCol>
                <a:gridCol w="2735303">
                  <a:extLst>
                    <a:ext uri="{9D8B030D-6E8A-4147-A177-3AD203B41FA5}">
                      <a16:colId xmlns:a16="http://schemas.microsoft.com/office/drawing/2014/main" val="570452858"/>
                    </a:ext>
                  </a:extLst>
                </a:gridCol>
                <a:gridCol w="2720986">
                  <a:extLst>
                    <a:ext uri="{9D8B030D-6E8A-4147-A177-3AD203B41FA5}">
                      <a16:colId xmlns:a16="http://schemas.microsoft.com/office/drawing/2014/main" val="910830277"/>
                    </a:ext>
                  </a:extLst>
                </a:gridCol>
              </a:tblGrid>
              <a:tr h="358307">
                <a:tc>
                  <a:txBody>
                    <a:bodyPr/>
                    <a:lstStyle/>
                    <a:p>
                      <a:endParaRPr lang="en-US" sz="2400"/>
                    </a:p>
                  </a:txBody>
                  <a:tcPr>
                    <a:solidFill>
                      <a:srgbClr val="34A2D2"/>
                    </a:solidFill>
                  </a:tcPr>
                </a:tc>
                <a:tc>
                  <a:txBody>
                    <a:bodyPr/>
                    <a:lstStyle/>
                    <a:p>
                      <a:r>
                        <a:rPr lang="en-US" sz="2400"/>
                        <a:t>Sept 2022 Forecast</a:t>
                      </a:r>
                    </a:p>
                  </a:txBody>
                  <a:tcPr/>
                </a:tc>
                <a:tc>
                  <a:txBody>
                    <a:bodyPr/>
                    <a:lstStyle/>
                    <a:p>
                      <a:r>
                        <a:rPr lang="en-US" sz="2400"/>
                        <a:t>June 2023 Forecast</a:t>
                      </a:r>
                    </a:p>
                  </a:txBody>
                  <a:tcPr/>
                </a:tc>
                <a:extLst>
                  <a:ext uri="{0D108BD9-81ED-4DB2-BD59-A6C34878D82A}">
                    <a16:rowId xmlns:a16="http://schemas.microsoft.com/office/drawing/2014/main" val="3234402998"/>
                  </a:ext>
                </a:extLst>
              </a:tr>
              <a:tr h="358307">
                <a:tc>
                  <a:txBody>
                    <a:bodyPr/>
                    <a:lstStyle/>
                    <a:p>
                      <a:r>
                        <a:rPr lang="en-US" sz="2400"/>
                        <a:t>2023 Unemployment Benefit payment projection</a:t>
                      </a:r>
                    </a:p>
                  </a:txBody>
                  <a:tcPr/>
                </a:tc>
                <a:tc>
                  <a:txBody>
                    <a:bodyPr/>
                    <a:lstStyle/>
                    <a:p>
                      <a:r>
                        <a:rPr lang="en-US" sz="2400"/>
                        <a:t>$1.3 Billion</a:t>
                      </a:r>
                    </a:p>
                  </a:txBody>
                  <a:tcPr/>
                </a:tc>
                <a:tc>
                  <a:txBody>
                    <a:bodyPr/>
                    <a:lstStyle/>
                    <a:p>
                      <a:r>
                        <a:rPr lang="en-US" sz="2400"/>
                        <a:t>$1.4 Billion</a:t>
                      </a:r>
                    </a:p>
                  </a:txBody>
                  <a:tcPr/>
                </a:tc>
                <a:extLst>
                  <a:ext uri="{0D108BD9-81ED-4DB2-BD59-A6C34878D82A}">
                    <a16:rowId xmlns:a16="http://schemas.microsoft.com/office/drawing/2014/main" val="567432564"/>
                  </a:ext>
                </a:extLst>
              </a:tr>
              <a:tr h="3583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a:t>2024 Unemployment Benefit payment projection</a:t>
                      </a:r>
                    </a:p>
                  </a:txBody>
                  <a:tcPr/>
                </a:tc>
                <a:tc>
                  <a:txBody>
                    <a:bodyPr/>
                    <a:lstStyle/>
                    <a:p>
                      <a:r>
                        <a:rPr lang="en-US" sz="2400"/>
                        <a:t>$1.6 Billion</a:t>
                      </a:r>
                    </a:p>
                  </a:txBody>
                  <a:tcPr/>
                </a:tc>
                <a:tc>
                  <a:txBody>
                    <a:bodyPr/>
                    <a:lstStyle/>
                    <a:p>
                      <a:r>
                        <a:rPr lang="en-US" sz="2400"/>
                        <a:t>$1.6 Billion</a:t>
                      </a:r>
                    </a:p>
                  </a:txBody>
                  <a:tcPr/>
                </a:tc>
                <a:extLst>
                  <a:ext uri="{0D108BD9-81ED-4DB2-BD59-A6C34878D82A}">
                    <a16:rowId xmlns:a16="http://schemas.microsoft.com/office/drawing/2014/main" val="688792926"/>
                  </a:ext>
                </a:extLst>
              </a:tr>
              <a:tr h="358307">
                <a:tc>
                  <a:txBody>
                    <a:bodyPr/>
                    <a:lstStyle/>
                    <a:p>
                      <a:r>
                        <a:rPr lang="en-US" sz="2400"/>
                        <a:t>2023 Employer Contributions</a:t>
                      </a:r>
                    </a:p>
                  </a:txBody>
                  <a:tcPr>
                    <a:solidFill>
                      <a:srgbClr val="CDE0EE"/>
                    </a:solidFill>
                  </a:tcPr>
                </a:tc>
                <a:tc>
                  <a:txBody>
                    <a:bodyPr/>
                    <a:lstStyle/>
                    <a:p>
                      <a:r>
                        <a:rPr lang="en-US" sz="2400"/>
                        <a:t>$1.8 Billion </a:t>
                      </a:r>
                    </a:p>
                  </a:txBody>
                  <a:tcPr/>
                </a:tc>
                <a:tc>
                  <a:txBody>
                    <a:bodyPr/>
                    <a:lstStyle/>
                    <a:p>
                      <a:r>
                        <a:rPr lang="en-US" sz="2400"/>
                        <a:t>$1.9 Billion</a:t>
                      </a:r>
                    </a:p>
                  </a:txBody>
                  <a:tcPr/>
                </a:tc>
                <a:extLst>
                  <a:ext uri="{0D108BD9-81ED-4DB2-BD59-A6C34878D82A}">
                    <a16:rowId xmlns:a16="http://schemas.microsoft.com/office/drawing/2014/main" val="2338823579"/>
                  </a:ext>
                </a:extLst>
              </a:tr>
              <a:tr h="931599">
                <a:tc>
                  <a:txBody>
                    <a:bodyPr/>
                    <a:lstStyle/>
                    <a:p>
                      <a:r>
                        <a:rPr lang="en-US" sz="2400"/>
                        <a:t>2024 Employer Contributions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a:t>$1.9 Billion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a:p>
                  </a:txBody>
                  <a:tcPr/>
                </a:tc>
                <a:tc>
                  <a:txBody>
                    <a:bodyPr/>
                    <a:lstStyle/>
                    <a:p>
                      <a:r>
                        <a:rPr lang="en-US" sz="2400"/>
                        <a:t>$1.9 Billion</a:t>
                      </a:r>
                    </a:p>
                  </a:txBody>
                  <a:tcPr/>
                </a:tc>
                <a:extLst>
                  <a:ext uri="{0D108BD9-81ED-4DB2-BD59-A6C34878D82A}">
                    <a16:rowId xmlns:a16="http://schemas.microsoft.com/office/drawing/2014/main" val="3051321990"/>
                  </a:ext>
                </a:extLst>
              </a:tr>
            </a:tbl>
          </a:graphicData>
        </a:graphic>
      </p:graphicFrame>
    </p:spTree>
    <p:extLst>
      <p:ext uri="{BB962C8B-B14F-4D97-AF65-F5344CB8AC3E}">
        <p14:creationId xmlns:p14="http://schemas.microsoft.com/office/powerpoint/2010/main" val="38593473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220BB-0D64-4712-BFF0-9E6E7B7DDB7B}"/>
              </a:ext>
            </a:extLst>
          </p:cNvPr>
          <p:cNvSpPr>
            <a:spLocks noGrp="1"/>
          </p:cNvSpPr>
          <p:nvPr>
            <p:ph type="title"/>
          </p:nvPr>
        </p:nvSpPr>
        <p:spPr>
          <a:xfrm>
            <a:off x="512593" y="753228"/>
            <a:ext cx="9613861" cy="1080938"/>
          </a:xfrm>
        </p:spPr>
        <p:txBody>
          <a:bodyPr>
            <a:normAutofit/>
          </a:bodyPr>
          <a:lstStyle/>
          <a:p>
            <a:r>
              <a:rPr lang="en-US"/>
              <a:t>Benefit Payments</a:t>
            </a:r>
          </a:p>
        </p:txBody>
      </p:sp>
      <p:sp>
        <p:nvSpPr>
          <p:cNvPr id="4" name="Slide Number Placeholder 3">
            <a:extLst>
              <a:ext uri="{FF2B5EF4-FFF2-40B4-BE49-F238E27FC236}">
                <a16:creationId xmlns:a16="http://schemas.microsoft.com/office/drawing/2014/main" id="{88EDA4CD-3ACF-45AA-B554-E5A7ECE99F87}"/>
              </a:ext>
            </a:extLst>
          </p:cNvPr>
          <p:cNvSpPr>
            <a:spLocks noGrp="1"/>
          </p:cNvSpPr>
          <p:nvPr>
            <p:ph type="sldNum" sz="quarter" idx="12"/>
          </p:nvPr>
        </p:nvSpPr>
        <p:spPr/>
        <p:txBody>
          <a:bodyPr/>
          <a:lstStyle/>
          <a:p>
            <a:fld id="{6D22F896-40B5-4ADD-8801-0D06FADFA095}" type="slidenum">
              <a:rPr lang="en-US" smtClean="0"/>
              <a:pPr/>
              <a:t>8</a:t>
            </a:fld>
            <a:endParaRPr lang="en-US"/>
          </a:p>
        </p:txBody>
      </p:sp>
      <p:sp>
        <p:nvSpPr>
          <p:cNvPr id="7" name="Rectangle 6">
            <a:extLst>
              <a:ext uri="{FF2B5EF4-FFF2-40B4-BE49-F238E27FC236}">
                <a16:creationId xmlns:a16="http://schemas.microsoft.com/office/drawing/2014/main" id="{E4254181-7C66-4B4B-A266-0FFECEAEA625}"/>
              </a:ext>
            </a:extLst>
          </p:cNvPr>
          <p:cNvSpPr/>
          <p:nvPr/>
        </p:nvSpPr>
        <p:spPr>
          <a:xfrm>
            <a:off x="512593" y="1954150"/>
            <a:ext cx="11213969" cy="2565298"/>
          </a:xfrm>
          <a:prstGeom prst="rect">
            <a:avLst/>
          </a:prstGeom>
        </p:spPr>
        <p:txBody>
          <a:bodyPr wrap="square">
            <a:noAutofit/>
          </a:bodyPr>
          <a:lstStyle/>
          <a:p>
            <a:pPr>
              <a:lnSpc>
                <a:spcPts val="2200"/>
              </a:lnSpc>
            </a:pPr>
            <a:endParaRPr lang="en-US" altLang="en-US" sz="1000">
              <a:solidFill>
                <a:schemeClr val="accent2"/>
              </a:solidFill>
            </a:endParaRPr>
          </a:p>
          <a:p>
            <a:pPr marL="282575" indent="-282575">
              <a:lnSpc>
                <a:spcPts val="2200"/>
              </a:lnSpc>
              <a:buFont typeface="Wingdings" panose="05000000000000000000" pitchFamily="2" charset="2"/>
              <a:buChar char="§"/>
            </a:pPr>
            <a:r>
              <a:rPr lang="en-US" altLang="en-US" sz="2400">
                <a:solidFill>
                  <a:schemeClr val="accent2"/>
                </a:solidFill>
              </a:rPr>
              <a:t>The average annual wage is used to calculate unemployment benefit levels for the year (July-June). </a:t>
            </a:r>
          </a:p>
          <a:p>
            <a:pPr>
              <a:lnSpc>
                <a:spcPts val="2200"/>
              </a:lnSpc>
            </a:pPr>
            <a:endParaRPr lang="en-US" altLang="en-US" sz="2400">
              <a:solidFill>
                <a:schemeClr val="accent2"/>
              </a:solidFill>
            </a:endParaRPr>
          </a:p>
          <a:p>
            <a:pPr marL="282575" indent="-282575">
              <a:lnSpc>
                <a:spcPts val="2200"/>
              </a:lnSpc>
              <a:buFont typeface="Wingdings" panose="05000000000000000000" pitchFamily="2" charset="2"/>
              <a:buChar char="§"/>
            </a:pPr>
            <a:r>
              <a:rPr lang="en-US" altLang="en-US" sz="2400">
                <a:solidFill>
                  <a:schemeClr val="accent2"/>
                </a:solidFill>
              </a:rPr>
              <a:t>The minimum weekly unemployment benefit, calculated per state statute at 20 percent of the average weekly wage, is $323 for new claims opened on or after July 2th. </a:t>
            </a:r>
          </a:p>
          <a:p>
            <a:pPr>
              <a:lnSpc>
                <a:spcPts val="2200"/>
              </a:lnSpc>
            </a:pPr>
            <a:endParaRPr lang="en-US" altLang="en-US" sz="2400">
              <a:solidFill>
                <a:schemeClr val="accent2"/>
              </a:solidFill>
            </a:endParaRPr>
          </a:p>
          <a:p>
            <a:pPr marL="282575" indent="-282575">
              <a:lnSpc>
                <a:spcPts val="2200"/>
              </a:lnSpc>
              <a:buFont typeface="Wingdings" panose="05000000000000000000" pitchFamily="2" charset="2"/>
              <a:buChar char="§"/>
            </a:pPr>
            <a:r>
              <a:rPr lang="en-US" altLang="en-US" sz="2400">
                <a:solidFill>
                  <a:schemeClr val="accent2"/>
                </a:solidFill>
              </a:rPr>
              <a:t>The maximum weekly benefit, which is the greater of $496 or 63 percent of the average weekly wage, is $1019. </a:t>
            </a:r>
          </a:p>
          <a:p>
            <a:pPr>
              <a:lnSpc>
                <a:spcPts val="2200"/>
              </a:lnSpc>
            </a:pPr>
            <a:endParaRPr lang="en-US" altLang="en-US" sz="2400" b="1">
              <a:solidFill>
                <a:schemeClr val="accent2"/>
              </a:solidFill>
            </a:endParaRPr>
          </a:p>
          <a:p>
            <a:pPr algn="ctr"/>
            <a:r>
              <a:rPr lang="en-US" sz="2400" b="1">
                <a:solidFill>
                  <a:schemeClr val="accent2"/>
                </a:solidFill>
              </a:rPr>
              <a:t>Benefit Payment Amounts</a:t>
            </a:r>
          </a:p>
          <a:p>
            <a:endParaRPr lang="en-US" sz="2400">
              <a:solidFill>
                <a:schemeClr val="accent2"/>
              </a:solidFill>
            </a:endParaRPr>
          </a:p>
          <a:p>
            <a:endParaRPr lang="en-US" sz="2000">
              <a:solidFill>
                <a:schemeClr val="accent2"/>
              </a:solidFill>
            </a:endParaRPr>
          </a:p>
        </p:txBody>
      </p:sp>
      <p:graphicFrame>
        <p:nvGraphicFramePr>
          <p:cNvPr id="5" name="Table 5">
            <a:extLst>
              <a:ext uri="{FF2B5EF4-FFF2-40B4-BE49-F238E27FC236}">
                <a16:creationId xmlns:a16="http://schemas.microsoft.com/office/drawing/2014/main" id="{BA722D56-69FE-4971-8879-CA5777B9429C}"/>
              </a:ext>
            </a:extLst>
          </p:cNvPr>
          <p:cNvGraphicFramePr>
            <a:graphicFrameLocks noGrp="1"/>
          </p:cNvGraphicFramePr>
          <p:nvPr>
            <p:extLst>
              <p:ext uri="{D42A27DB-BD31-4B8C-83A1-F6EECF244321}">
                <p14:modId xmlns:p14="http://schemas.microsoft.com/office/powerpoint/2010/main" val="2930204390"/>
              </p:ext>
            </p:extLst>
          </p:nvPr>
        </p:nvGraphicFramePr>
        <p:xfrm>
          <a:off x="1189104" y="5466575"/>
          <a:ext cx="10537458" cy="1097280"/>
        </p:xfrm>
        <a:graphic>
          <a:graphicData uri="http://schemas.openxmlformats.org/drawingml/2006/table">
            <a:tbl>
              <a:tblPr firstRow="1" bandRow="1">
                <a:tableStyleId>{5C22544A-7EE6-4342-B048-85BDC9FD1C3A}</a:tableStyleId>
              </a:tblPr>
              <a:tblGrid>
                <a:gridCol w="1443980">
                  <a:extLst>
                    <a:ext uri="{9D8B030D-6E8A-4147-A177-3AD203B41FA5}">
                      <a16:colId xmlns:a16="http://schemas.microsoft.com/office/drawing/2014/main" val="3932975642"/>
                    </a:ext>
                  </a:extLst>
                </a:gridCol>
                <a:gridCol w="1443980">
                  <a:extLst>
                    <a:ext uri="{9D8B030D-6E8A-4147-A177-3AD203B41FA5}">
                      <a16:colId xmlns:a16="http://schemas.microsoft.com/office/drawing/2014/main" val="2106535838"/>
                    </a:ext>
                  </a:extLst>
                </a:gridCol>
                <a:gridCol w="1259785">
                  <a:extLst>
                    <a:ext uri="{9D8B030D-6E8A-4147-A177-3AD203B41FA5}">
                      <a16:colId xmlns:a16="http://schemas.microsoft.com/office/drawing/2014/main" val="1083902729"/>
                    </a:ext>
                  </a:extLst>
                </a:gridCol>
                <a:gridCol w="1215577">
                  <a:extLst>
                    <a:ext uri="{9D8B030D-6E8A-4147-A177-3AD203B41FA5}">
                      <a16:colId xmlns:a16="http://schemas.microsoft.com/office/drawing/2014/main" val="2464765055"/>
                    </a:ext>
                  </a:extLst>
                </a:gridCol>
                <a:gridCol w="1292643">
                  <a:extLst>
                    <a:ext uri="{9D8B030D-6E8A-4147-A177-3AD203B41FA5}">
                      <a16:colId xmlns:a16="http://schemas.microsoft.com/office/drawing/2014/main" val="1322031513"/>
                    </a:ext>
                  </a:extLst>
                </a:gridCol>
                <a:gridCol w="1293831">
                  <a:extLst>
                    <a:ext uri="{9D8B030D-6E8A-4147-A177-3AD203B41FA5}">
                      <a16:colId xmlns:a16="http://schemas.microsoft.com/office/drawing/2014/main" val="1336673899"/>
                    </a:ext>
                  </a:extLst>
                </a:gridCol>
                <a:gridCol w="1293831">
                  <a:extLst>
                    <a:ext uri="{9D8B030D-6E8A-4147-A177-3AD203B41FA5}">
                      <a16:colId xmlns:a16="http://schemas.microsoft.com/office/drawing/2014/main" val="3652475796"/>
                    </a:ext>
                  </a:extLst>
                </a:gridCol>
                <a:gridCol w="1293831">
                  <a:extLst>
                    <a:ext uri="{9D8B030D-6E8A-4147-A177-3AD203B41FA5}">
                      <a16:colId xmlns:a16="http://schemas.microsoft.com/office/drawing/2014/main" val="3503866595"/>
                    </a:ext>
                  </a:extLst>
                </a:gridCol>
              </a:tblGrid>
              <a:tr h="124146">
                <a:tc>
                  <a:txBody>
                    <a:bodyPr/>
                    <a:lstStyle/>
                    <a:p>
                      <a:pPr algn="ctr"/>
                      <a:r>
                        <a:rPr lang="en-US" sz="2000"/>
                        <a:t>Year:</a:t>
                      </a:r>
                    </a:p>
                  </a:txBody>
                  <a:tcPr/>
                </a:tc>
                <a:tc>
                  <a:txBody>
                    <a:bodyPr/>
                    <a:lstStyle/>
                    <a:p>
                      <a:pPr algn="ctr"/>
                      <a:r>
                        <a:rPr lang="en-US" sz="2000"/>
                        <a:t>CY 2021</a:t>
                      </a:r>
                    </a:p>
                  </a:txBody>
                  <a:tcPr/>
                </a:tc>
                <a:tc>
                  <a:txBody>
                    <a:bodyPr/>
                    <a:lstStyle/>
                    <a:p>
                      <a:pPr algn="ctr"/>
                      <a:r>
                        <a:rPr lang="en-US" sz="2000"/>
                        <a:t>CY 2022</a:t>
                      </a:r>
                    </a:p>
                  </a:txBody>
                  <a:tcPr/>
                </a:tc>
                <a:tc>
                  <a:txBody>
                    <a:bodyPr/>
                    <a:lstStyle/>
                    <a:p>
                      <a:pPr algn="ctr"/>
                      <a:r>
                        <a:rPr lang="en-US" sz="2000"/>
                        <a:t>CY 2023</a:t>
                      </a:r>
                    </a:p>
                  </a:txBody>
                  <a:tcPr/>
                </a:tc>
                <a:tc>
                  <a:txBody>
                    <a:bodyPr/>
                    <a:lstStyle/>
                    <a:p>
                      <a:pPr algn="ctr"/>
                      <a:r>
                        <a:rPr lang="en-US" sz="2000"/>
                        <a:t>CY 2024</a:t>
                      </a:r>
                    </a:p>
                  </a:txBody>
                  <a:tcPr/>
                </a:tc>
                <a:tc>
                  <a:txBody>
                    <a:bodyPr/>
                    <a:lstStyle/>
                    <a:p>
                      <a:pPr algn="ctr"/>
                      <a:r>
                        <a:rPr lang="en-US" sz="2000"/>
                        <a:t>CY 2025</a:t>
                      </a:r>
                    </a:p>
                  </a:txBody>
                  <a:tcPr/>
                </a:tc>
                <a:tc>
                  <a:txBody>
                    <a:bodyPr/>
                    <a:lstStyle/>
                    <a:p>
                      <a:pPr algn="ctr"/>
                      <a:r>
                        <a:rPr lang="en-US" sz="2000"/>
                        <a:t>CY 2026</a:t>
                      </a:r>
                    </a:p>
                  </a:txBody>
                  <a:tcPr/>
                </a:tc>
                <a:tc>
                  <a:txBody>
                    <a:bodyPr/>
                    <a:lstStyle/>
                    <a:p>
                      <a:pPr algn="ctr"/>
                      <a:r>
                        <a:rPr lang="en-US" sz="2000"/>
                        <a:t>CY 2027</a:t>
                      </a:r>
                    </a:p>
                  </a:txBody>
                  <a:tcPr/>
                </a:tc>
                <a:extLst>
                  <a:ext uri="{0D108BD9-81ED-4DB2-BD59-A6C34878D82A}">
                    <a16:rowId xmlns:a16="http://schemas.microsoft.com/office/drawing/2014/main" val="2099997563"/>
                  </a:ext>
                </a:extLst>
              </a:tr>
              <a:tr h="405841">
                <a:tc>
                  <a:txBody>
                    <a:bodyPr/>
                    <a:lstStyle/>
                    <a:p>
                      <a:pPr algn="ctr"/>
                      <a:r>
                        <a:rPr lang="en-US" sz="2000"/>
                        <a:t>Amount (in billions):</a:t>
                      </a:r>
                    </a:p>
                  </a:txBody>
                  <a:tcPr/>
                </a:tc>
                <a:tc>
                  <a:txBody>
                    <a:bodyPr/>
                    <a:lstStyle/>
                    <a:p>
                      <a:pPr algn="ctr"/>
                      <a:r>
                        <a:rPr lang="en-US" sz="2400"/>
                        <a:t>$1.6 </a:t>
                      </a:r>
                    </a:p>
                  </a:txBody>
                  <a:tcPr anchor="ctr"/>
                </a:tc>
                <a:tc>
                  <a:txBody>
                    <a:bodyPr/>
                    <a:lstStyle/>
                    <a:p>
                      <a:pPr algn="ctr"/>
                      <a:r>
                        <a:rPr lang="en-US" sz="2400"/>
                        <a:t>$1.0 </a:t>
                      </a:r>
                    </a:p>
                  </a:txBody>
                  <a:tcPr anchor="ctr"/>
                </a:tc>
                <a:tc>
                  <a:txBody>
                    <a:bodyPr/>
                    <a:lstStyle/>
                    <a:p>
                      <a:pPr algn="ctr"/>
                      <a:r>
                        <a:rPr lang="en-US" sz="2400"/>
                        <a:t>$1.4 </a:t>
                      </a:r>
                    </a:p>
                  </a:txBody>
                  <a:tcPr anchor="ctr"/>
                </a:tc>
                <a:tc>
                  <a:txBody>
                    <a:bodyPr/>
                    <a:lstStyle/>
                    <a:p>
                      <a:pPr algn="ctr"/>
                      <a:r>
                        <a:rPr lang="en-US" sz="2400"/>
                        <a:t>$1.6</a:t>
                      </a:r>
                    </a:p>
                  </a:txBody>
                  <a:tcPr anchor="ctr"/>
                </a:tc>
                <a:tc>
                  <a:txBody>
                    <a:bodyPr/>
                    <a:lstStyle/>
                    <a:p>
                      <a:pPr algn="ctr"/>
                      <a:r>
                        <a:rPr lang="en-US" sz="2400"/>
                        <a:t>$1.6</a:t>
                      </a:r>
                    </a:p>
                  </a:txBody>
                  <a:tcPr anchor="ctr"/>
                </a:tc>
                <a:tc>
                  <a:txBody>
                    <a:bodyPr/>
                    <a:lstStyle/>
                    <a:p>
                      <a:pPr algn="ctr"/>
                      <a:r>
                        <a:rPr lang="en-US" sz="2400"/>
                        <a:t>$1.7</a:t>
                      </a:r>
                    </a:p>
                  </a:txBody>
                  <a:tcPr anchor="ctr"/>
                </a:tc>
                <a:tc>
                  <a:txBody>
                    <a:bodyPr/>
                    <a:lstStyle/>
                    <a:p>
                      <a:pPr algn="ctr"/>
                      <a:r>
                        <a:rPr lang="en-US" sz="2400"/>
                        <a:t>$1.6</a:t>
                      </a:r>
                    </a:p>
                  </a:txBody>
                  <a:tcPr anchor="ctr"/>
                </a:tc>
                <a:extLst>
                  <a:ext uri="{0D108BD9-81ED-4DB2-BD59-A6C34878D82A}">
                    <a16:rowId xmlns:a16="http://schemas.microsoft.com/office/drawing/2014/main" val="3504073944"/>
                  </a:ext>
                </a:extLst>
              </a:tr>
            </a:tbl>
          </a:graphicData>
        </a:graphic>
      </p:graphicFrame>
    </p:spTree>
    <p:extLst>
      <p:ext uri="{BB962C8B-B14F-4D97-AF65-F5344CB8AC3E}">
        <p14:creationId xmlns:p14="http://schemas.microsoft.com/office/powerpoint/2010/main" val="36765473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220BB-0D64-4712-BFF0-9E6E7B7DDB7B}"/>
              </a:ext>
            </a:extLst>
          </p:cNvPr>
          <p:cNvSpPr>
            <a:spLocks noGrp="1"/>
          </p:cNvSpPr>
          <p:nvPr>
            <p:ph type="title"/>
          </p:nvPr>
        </p:nvSpPr>
        <p:spPr>
          <a:xfrm>
            <a:off x="512593" y="753228"/>
            <a:ext cx="9613861" cy="1080938"/>
          </a:xfrm>
        </p:spPr>
        <p:txBody>
          <a:bodyPr>
            <a:normAutofit/>
          </a:bodyPr>
          <a:lstStyle/>
          <a:p>
            <a:r>
              <a:rPr lang="en-US"/>
              <a:t>Experience Tax Rate</a:t>
            </a:r>
          </a:p>
        </p:txBody>
      </p:sp>
      <p:sp>
        <p:nvSpPr>
          <p:cNvPr id="4" name="Slide Number Placeholder 3">
            <a:extLst>
              <a:ext uri="{FF2B5EF4-FFF2-40B4-BE49-F238E27FC236}">
                <a16:creationId xmlns:a16="http://schemas.microsoft.com/office/drawing/2014/main" id="{88EDA4CD-3ACF-45AA-B554-E5A7ECE99F87}"/>
              </a:ext>
            </a:extLst>
          </p:cNvPr>
          <p:cNvSpPr>
            <a:spLocks noGrp="1"/>
          </p:cNvSpPr>
          <p:nvPr>
            <p:ph type="sldNum" sz="quarter" idx="12"/>
          </p:nvPr>
        </p:nvSpPr>
        <p:spPr/>
        <p:txBody>
          <a:bodyPr/>
          <a:lstStyle/>
          <a:p>
            <a:fld id="{6D22F896-40B5-4ADD-8801-0D06FADFA095}" type="slidenum">
              <a:rPr lang="en-US" smtClean="0"/>
              <a:pPr/>
              <a:t>9</a:t>
            </a:fld>
            <a:endParaRPr lang="en-US"/>
          </a:p>
        </p:txBody>
      </p:sp>
      <p:sp>
        <p:nvSpPr>
          <p:cNvPr id="7" name="Rectangle 6">
            <a:extLst>
              <a:ext uri="{FF2B5EF4-FFF2-40B4-BE49-F238E27FC236}">
                <a16:creationId xmlns:a16="http://schemas.microsoft.com/office/drawing/2014/main" id="{E4254181-7C66-4B4B-A266-0FFECEAEA625}"/>
              </a:ext>
            </a:extLst>
          </p:cNvPr>
          <p:cNvSpPr/>
          <p:nvPr/>
        </p:nvSpPr>
        <p:spPr>
          <a:xfrm>
            <a:off x="512593" y="1954150"/>
            <a:ext cx="11213969" cy="2565298"/>
          </a:xfrm>
          <a:prstGeom prst="rect">
            <a:avLst/>
          </a:prstGeom>
        </p:spPr>
        <p:txBody>
          <a:bodyPr wrap="square">
            <a:noAutofit/>
          </a:bodyPr>
          <a:lstStyle/>
          <a:p>
            <a:pPr>
              <a:lnSpc>
                <a:spcPts val="2200"/>
              </a:lnSpc>
            </a:pPr>
            <a:endParaRPr lang="en-US" altLang="en-US" sz="1000">
              <a:solidFill>
                <a:schemeClr val="accent2"/>
              </a:solidFill>
            </a:endParaRPr>
          </a:p>
          <a:p>
            <a:pPr marL="282575" indent="-282575">
              <a:lnSpc>
                <a:spcPts val="2200"/>
              </a:lnSpc>
              <a:buFont typeface="Wingdings" panose="05000000000000000000" pitchFamily="2" charset="2"/>
              <a:buChar char="§"/>
            </a:pPr>
            <a:r>
              <a:rPr lang="en-US" altLang="en-US" sz="2400">
                <a:solidFill>
                  <a:schemeClr val="accent2"/>
                </a:solidFill>
              </a:rPr>
              <a:t>The experience rate tax is an annual calculation based on the ratio of benefit claims charged to the employer and “taxable wages” reported by the employer over the preceding four fiscal years. </a:t>
            </a:r>
          </a:p>
          <a:p>
            <a:pPr>
              <a:lnSpc>
                <a:spcPts val="2200"/>
              </a:lnSpc>
            </a:pPr>
            <a:endParaRPr lang="en-US" altLang="en-US" sz="2400">
              <a:solidFill>
                <a:schemeClr val="accent2"/>
              </a:solidFill>
            </a:endParaRPr>
          </a:p>
          <a:p>
            <a:pPr marL="282575" indent="-282575">
              <a:lnSpc>
                <a:spcPts val="2200"/>
              </a:lnSpc>
              <a:buFont typeface="Wingdings" panose="05000000000000000000" pitchFamily="2" charset="2"/>
              <a:buChar char="§"/>
            </a:pPr>
            <a:r>
              <a:rPr lang="en-US" altLang="en-US" sz="2400">
                <a:solidFill>
                  <a:schemeClr val="accent2"/>
                </a:solidFill>
              </a:rPr>
              <a:t>Per state statute, the taxable wage base is $67,600 in 2023.</a:t>
            </a:r>
          </a:p>
          <a:p>
            <a:pPr>
              <a:lnSpc>
                <a:spcPts val="2200"/>
              </a:lnSpc>
            </a:pPr>
            <a:endParaRPr lang="en-US" altLang="en-US" sz="2400" b="1">
              <a:solidFill>
                <a:schemeClr val="accent2"/>
              </a:solidFill>
            </a:endParaRPr>
          </a:p>
          <a:p>
            <a:pPr algn="ctr"/>
            <a:r>
              <a:rPr lang="en-US" sz="2400" b="1">
                <a:solidFill>
                  <a:schemeClr val="accent2"/>
                </a:solidFill>
              </a:rPr>
              <a:t>Average Experience Tax Rates </a:t>
            </a:r>
          </a:p>
          <a:p>
            <a:endParaRPr lang="en-US" sz="2400">
              <a:solidFill>
                <a:schemeClr val="accent2"/>
              </a:solidFill>
            </a:endParaRPr>
          </a:p>
          <a:p>
            <a:endParaRPr lang="en-US" sz="2000">
              <a:solidFill>
                <a:schemeClr val="accent2"/>
              </a:solidFill>
            </a:endParaRPr>
          </a:p>
        </p:txBody>
      </p:sp>
      <p:graphicFrame>
        <p:nvGraphicFramePr>
          <p:cNvPr id="5" name="Table 5">
            <a:extLst>
              <a:ext uri="{FF2B5EF4-FFF2-40B4-BE49-F238E27FC236}">
                <a16:creationId xmlns:a16="http://schemas.microsoft.com/office/drawing/2014/main" id="{BA722D56-69FE-4971-8879-CA5777B9429C}"/>
              </a:ext>
            </a:extLst>
          </p:cNvPr>
          <p:cNvGraphicFramePr>
            <a:graphicFrameLocks noGrp="1"/>
          </p:cNvGraphicFramePr>
          <p:nvPr>
            <p:extLst>
              <p:ext uri="{D42A27DB-BD31-4B8C-83A1-F6EECF244321}">
                <p14:modId xmlns:p14="http://schemas.microsoft.com/office/powerpoint/2010/main" val="70127425"/>
              </p:ext>
            </p:extLst>
          </p:nvPr>
        </p:nvGraphicFramePr>
        <p:xfrm>
          <a:off x="1631804" y="5002760"/>
          <a:ext cx="8494650" cy="802081"/>
        </p:xfrm>
        <a:graphic>
          <a:graphicData uri="http://schemas.openxmlformats.org/drawingml/2006/table">
            <a:tbl>
              <a:tblPr firstRow="1" bandRow="1">
                <a:tableStyleId>{5C22544A-7EE6-4342-B048-85BDC9FD1C3A}</a:tableStyleId>
              </a:tblPr>
              <a:tblGrid>
                <a:gridCol w="1348889">
                  <a:extLst>
                    <a:ext uri="{9D8B030D-6E8A-4147-A177-3AD203B41FA5}">
                      <a16:colId xmlns:a16="http://schemas.microsoft.com/office/drawing/2014/main" val="2106535838"/>
                    </a:ext>
                  </a:extLst>
                </a:gridCol>
                <a:gridCol w="1176825">
                  <a:extLst>
                    <a:ext uri="{9D8B030D-6E8A-4147-A177-3AD203B41FA5}">
                      <a16:colId xmlns:a16="http://schemas.microsoft.com/office/drawing/2014/main" val="1083902729"/>
                    </a:ext>
                  </a:extLst>
                </a:gridCol>
                <a:gridCol w="1135527">
                  <a:extLst>
                    <a:ext uri="{9D8B030D-6E8A-4147-A177-3AD203B41FA5}">
                      <a16:colId xmlns:a16="http://schemas.microsoft.com/office/drawing/2014/main" val="2464765055"/>
                    </a:ext>
                  </a:extLst>
                </a:gridCol>
                <a:gridCol w="1207519">
                  <a:extLst>
                    <a:ext uri="{9D8B030D-6E8A-4147-A177-3AD203B41FA5}">
                      <a16:colId xmlns:a16="http://schemas.microsoft.com/office/drawing/2014/main" val="1322031513"/>
                    </a:ext>
                  </a:extLst>
                </a:gridCol>
                <a:gridCol w="1208630">
                  <a:extLst>
                    <a:ext uri="{9D8B030D-6E8A-4147-A177-3AD203B41FA5}">
                      <a16:colId xmlns:a16="http://schemas.microsoft.com/office/drawing/2014/main" val="1336673899"/>
                    </a:ext>
                  </a:extLst>
                </a:gridCol>
                <a:gridCol w="1208630">
                  <a:extLst>
                    <a:ext uri="{9D8B030D-6E8A-4147-A177-3AD203B41FA5}">
                      <a16:colId xmlns:a16="http://schemas.microsoft.com/office/drawing/2014/main" val="1040843585"/>
                    </a:ext>
                  </a:extLst>
                </a:gridCol>
                <a:gridCol w="1208630">
                  <a:extLst>
                    <a:ext uri="{9D8B030D-6E8A-4147-A177-3AD203B41FA5}">
                      <a16:colId xmlns:a16="http://schemas.microsoft.com/office/drawing/2014/main" val="315932487"/>
                    </a:ext>
                  </a:extLst>
                </a:gridCol>
              </a:tblGrid>
              <a:tr h="0">
                <a:tc>
                  <a:txBody>
                    <a:bodyPr/>
                    <a:lstStyle/>
                    <a:p>
                      <a:pPr algn="ctr"/>
                      <a:r>
                        <a:rPr lang="en-US" sz="2000"/>
                        <a:t>CY 2021</a:t>
                      </a:r>
                    </a:p>
                  </a:txBody>
                  <a:tcPr/>
                </a:tc>
                <a:tc>
                  <a:txBody>
                    <a:bodyPr/>
                    <a:lstStyle/>
                    <a:p>
                      <a:pPr algn="ctr"/>
                      <a:r>
                        <a:rPr lang="en-US" sz="2000"/>
                        <a:t>CY 2022</a:t>
                      </a:r>
                    </a:p>
                  </a:txBody>
                  <a:tcPr/>
                </a:tc>
                <a:tc>
                  <a:txBody>
                    <a:bodyPr/>
                    <a:lstStyle/>
                    <a:p>
                      <a:pPr algn="ctr"/>
                      <a:r>
                        <a:rPr lang="en-US" sz="2000"/>
                        <a:t>CY 2023</a:t>
                      </a:r>
                    </a:p>
                  </a:txBody>
                  <a:tcPr/>
                </a:tc>
                <a:tc>
                  <a:txBody>
                    <a:bodyPr/>
                    <a:lstStyle/>
                    <a:p>
                      <a:pPr algn="ctr"/>
                      <a:r>
                        <a:rPr lang="en-US" sz="2000"/>
                        <a:t>CY 2024</a:t>
                      </a:r>
                    </a:p>
                  </a:txBody>
                  <a:tcPr/>
                </a:tc>
                <a:tc>
                  <a:txBody>
                    <a:bodyPr/>
                    <a:lstStyle/>
                    <a:p>
                      <a:pPr algn="ctr"/>
                      <a:r>
                        <a:rPr lang="en-US" sz="2000"/>
                        <a:t>CY 2025</a:t>
                      </a:r>
                    </a:p>
                  </a:txBody>
                  <a:tcPr/>
                </a:tc>
                <a:tc>
                  <a:txBody>
                    <a:bodyPr/>
                    <a:lstStyle/>
                    <a:p>
                      <a:pPr algn="ctr"/>
                      <a:r>
                        <a:rPr lang="en-US" sz="2000"/>
                        <a:t>CY 2026</a:t>
                      </a:r>
                    </a:p>
                  </a:txBody>
                  <a:tcPr/>
                </a:tc>
                <a:tc>
                  <a:txBody>
                    <a:bodyPr/>
                    <a:lstStyle/>
                    <a:p>
                      <a:pPr algn="ctr"/>
                      <a:r>
                        <a:rPr lang="en-US" sz="2000"/>
                        <a:t>CY 2027</a:t>
                      </a:r>
                    </a:p>
                  </a:txBody>
                  <a:tcPr/>
                </a:tc>
                <a:extLst>
                  <a:ext uri="{0D108BD9-81ED-4DB2-BD59-A6C34878D82A}">
                    <a16:rowId xmlns:a16="http://schemas.microsoft.com/office/drawing/2014/main" val="2099997563"/>
                  </a:ext>
                </a:extLst>
              </a:tr>
              <a:tr h="405841">
                <a:tc>
                  <a:txBody>
                    <a:bodyPr/>
                    <a:lstStyle/>
                    <a:p>
                      <a:pPr algn="ctr" fontAlgn="b"/>
                      <a:r>
                        <a:rPr lang="en-US" sz="2000" b="0" i="0" u="none" strike="noStrike">
                          <a:solidFill>
                            <a:srgbClr val="000000"/>
                          </a:solidFill>
                          <a:effectLst/>
                          <a:latin typeface="+mn-lt"/>
                        </a:rPr>
                        <a:t>1.23%</a:t>
                      </a:r>
                    </a:p>
                  </a:txBody>
                  <a:tcPr marL="9525" marR="9525" marT="9525" marB="0" anchor="ctr"/>
                </a:tc>
                <a:tc>
                  <a:txBody>
                    <a:bodyPr/>
                    <a:lstStyle/>
                    <a:p>
                      <a:pPr algn="ctr" fontAlgn="b"/>
                      <a:r>
                        <a:rPr lang="en-US" sz="2000" b="0" i="0" u="none" strike="noStrike">
                          <a:solidFill>
                            <a:srgbClr val="000000"/>
                          </a:solidFill>
                          <a:effectLst/>
                          <a:latin typeface="+mn-lt"/>
                        </a:rPr>
                        <a:t>0.92%</a:t>
                      </a:r>
                    </a:p>
                  </a:txBody>
                  <a:tcPr marL="9525" marR="9525" marT="9525" marB="0" anchor="ctr"/>
                </a:tc>
                <a:tc>
                  <a:txBody>
                    <a:bodyPr/>
                    <a:lstStyle/>
                    <a:p>
                      <a:pPr algn="ctr" fontAlgn="b"/>
                      <a:r>
                        <a:rPr lang="en-US" sz="2000" b="0" i="0" u="none" strike="noStrike">
                          <a:solidFill>
                            <a:srgbClr val="000000"/>
                          </a:solidFill>
                          <a:effectLst/>
                          <a:latin typeface="+mn-lt"/>
                        </a:rPr>
                        <a:t>1.00%</a:t>
                      </a:r>
                    </a:p>
                  </a:txBody>
                  <a:tcPr marL="9525" marR="9525" marT="9525" marB="0" anchor="ctr"/>
                </a:tc>
                <a:tc>
                  <a:txBody>
                    <a:bodyPr/>
                    <a:lstStyle/>
                    <a:p>
                      <a:pPr algn="ctr" fontAlgn="b"/>
                      <a:r>
                        <a:rPr lang="en-US" sz="2000" b="0" i="0" u="none" strike="noStrike">
                          <a:solidFill>
                            <a:srgbClr val="000000"/>
                          </a:solidFill>
                          <a:effectLst/>
                          <a:latin typeface="+mn-lt"/>
                        </a:rPr>
                        <a:t>1.00%</a:t>
                      </a:r>
                    </a:p>
                  </a:txBody>
                  <a:tcPr marL="9525" marR="9525" marT="9525" marB="0" anchor="ctr"/>
                </a:tc>
                <a:tc>
                  <a:txBody>
                    <a:bodyPr/>
                    <a:lstStyle/>
                    <a:p>
                      <a:pPr algn="ctr" fontAlgn="b"/>
                      <a:r>
                        <a:rPr lang="en-US" sz="2000" b="0" i="0" u="none" strike="noStrike">
                          <a:solidFill>
                            <a:srgbClr val="000000"/>
                          </a:solidFill>
                          <a:effectLst/>
                          <a:latin typeface="+mn-lt"/>
                        </a:rPr>
                        <a:t>0.90%</a:t>
                      </a:r>
                    </a:p>
                  </a:txBody>
                  <a:tcPr marL="9525" marR="9525" marT="9525" marB="0" anchor="ctr"/>
                </a:tc>
                <a:tc>
                  <a:txBody>
                    <a:bodyPr/>
                    <a:lstStyle/>
                    <a:p>
                      <a:pPr algn="ctr" fontAlgn="b"/>
                      <a:r>
                        <a:rPr lang="en-US" sz="2000" b="0" i="0" u="none" strike="noStrike">
                          <a:solidFill>
                            <a:srgbClr val="000000"/>
                          </a:solidFill>
                          <a:effectLst/>
                          <a:latin typeface="+mn-lt"/>
                        </a:rPr>
                        <a:t>0.77%</a:t>
                      </a:r>
                    </a:p>
                  </a:txBody>
                  <a:tcPr marL="9525" marR="9525" marT="9525" marB="0" anchor="ctr"/>
                </a:tc>
                <a:tc>
                  <a:txBody>
                    <a:bodyPr/>
                    <a:lstStyle/>
                    <a:p>
                      <a:pPr algn="ctr" fontAlgn="b"/>
                      <a:r>
                        <a:rPr lang="en-US" sz="2000" b="0" i="0" u="none" strike="noStrike">
                          <a:solidFill>
                            <a:srgbClr val="000000"/>
                          </a:solidFill>
                          <a:effectLst/>
                          <a:latin typeface="+mn-lt"/>
                        </a:rPr>
                        <a:t>0.75%</a:t>
                      </a:r>
                    </a:p>
                  </a:txBody>
                  <a:tcPr marL="9525" marR="9525" marT="9525" marB="0" anchor="ctr"/>
                </a:tc>
                <a:extLst>
                  <a:ext uri="{0D108BD9-81ED-4DB2-BD59-A6C34878D82A}">
                    <a16:rowId xmlns:a16="http://schemas.microsoft.com/office/drawing/2014/main" val="3504073944"/>
                  </a:ext>
                </a:extLst>
              </a:tr>
            </a:tbl>
          </a:graphicData>
        </a:graphic>
      </p:graphicFrame>
    </p:spTree>
    <p:extLst>
      <p:ext uri="{BB962C8B-B14F-4D97-AF65-F5344CB8AC3E}">
        <p14:creationId xmlns:p14="http://schemas.microsoft.com/office/powerpoint/2010/main" val="16772245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5_Theme_ESDnew">
  <a:themeElements>
    <a:clrScheme name="ESD New colors">
      <a:dk1>
        <a:srgbClr val="333333"/>
      </a:dk1>
      <a:lt1>
        <a:srgbClr val="FFFFFF"/>
      </a:lt1>
      <a:dk2>
        <a:srgbClr val="666666"/>
      </a:dk2>
      <a:lt2>
        <a:srgbClr val="CCCCCC"/>
      </a:lt2>
      <a:accent1>
        <a:srgbClr val="34A2D2"/>
      </a:accent1>
      <a:accent2>
        <a:srgbClr val="0D3455"/>
      </a:accent2>
      <a:accent3>
        <a:srgbClr val="A24600"/>
      </a:accent3>
      <a:accent4>
        <a:srgbClr val="086470"/>
      </a:accent4>
      <a:accent5>
        <a:srgbClr val="669933"/>
      </a:accent5>
      <a:accent6>
        <a:srgbClr val="C9E7B1"/>
      </a:accent6>
      <a:hlink>
        <a:srgbClr val="32A3D3"/>
      </a:hlink>
      <a:folHlink>
        <a:srgbClr val="363064"/>
      </a:folHlink>
    </a:clrScheme>
    <a:fontScheme name="ESD NEW">
      <a:majorFont>
        <a:latin typeface="Century Gothic"/>
        <a:ea typeface=""/>
        <a:cs typeface=""/>
      </a:majorFont>
      <a:minorFont>
        <a:latin typeface="Calibri"/>
        <a:ea typeface=""/>
        <a:cs typeface=""/>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Theme_ESDnew" id="{E28D2FAD-31A1-449D-98C4-B3916E6A18CF}" vid="{F3993A36-1CDE-4C1E-8A3E-05AB6F7BB3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A7C0CEB38EE64DA5C2AC7A57E159E2" ma:contentTypeVersion="5" ma:contentTypeDescription="Create a new document." ma:contentTypeScope="" ma:versionID="4e4cb61fb91c3afb5555d1adc8c708e7">
  <xsd:schema xmlns:xsd="http://www.w3.org/2001/XMLSchema" xmlns:xs="http://www.w3.org/2001/XMLSchema" xmlns:p="http://schemas.microsoft.com/office/2006/metadata/properties" xmlns:ns2="63be98ea-f23e-446f-895f-d286f66bb405" xmlns:ns3="dbfb2434-391d-49e4-92f9-6bba7ce4af42" targetNamespace="http://schemas.microsoft.com/office/2006/metadata/properties" ma:root="true" ma:fieldsID="ccc488e53e1509893653f96d51d78636" ns2:_="" ns3:_="">
    <xsd:import namespace="63be98ea-f23e-446f-895f-d286f66bb405"/>
    <xsd:import namespace="dbfb2434-391d-49e4-92f9-6bba7ce4af4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be98ea-f23e-446f-895f-d286f66bb4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fb2434-391d-49e4-92f9-6bba7ce4af4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dbfb2434-391d-49e4-92f9-6bba7ce4af42">
      <UserInfo>
        <DisplayName>Jekel, Caitlyn (ESD)</DisplayName>
        <AccountId>24</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A9418E-BC66-4613-B4F2-31D9E4FA05F1}">
  <ds:schemaRefs>
    <ds:schemaRef ds:uri="63be98ea-f23e-446f-895f-d286f66bb405"/>
    <ds:schemaRef ds:uri="dbfb2434-391d-49e4-92f9-6bba7ce4af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A3D9518-C577-48EC-9330-33978F173A02}">
  <ds:schemaRefs>
    <ds:schemaRef ds:uri="63be98ea-f23e-446f-895f-d286f66bb405"/>
    <ds:schemaRef ds:uri="http://purl.org/dc/elements/1.1/"/>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dbfb2434-391d-49e4-92f9-6bba7ce4af42"/>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0F05F1D9-E50E-4F71-8436-63BBF684F5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1870</Words>
  <Application>Microsoft Office PowerPoint</Application>
  <PresentationFormat>Widescreen</PresentationFormat>
  <Paragraphs>300</Paragraphs>
  <Slides>30</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Arial Narrow</vt:lpstr>
      <vt:lpstr>Arvo</vt:lpstr>
      <vt:lpstr>Calibri</vt:lpstr>
      <vt:lpstr>Century Gothic</vt:lpstr>
      <vt:lpstr>Roboto Condensed</vt:lpstr>
      <vt:lpstr>Times New Roman</vt:lpstr>
      <vt:lpstr>Wingdings</vt:lpstr>
      <vt:lpstr>5_Theme_ESDnew</vt:lpstr>
      <vt:lpstr>PowerPoint Presentation</vt:lpstr>
      <vt:lpstr>Agenda</vt:lpstr>
      <vt:lpstr>June Trust Fund Reports </vt:lpstr>
      <vt:lpstr>September UI Trust Fund Report</vt:lpstr>
      <vt:lpstr>Unemployment Insurance Trust fund</vt:lpstr>
      <vt:lpstr>June UI Trust Fund Report:  Key Takeaways</vt:lpstr>
      <vt:lpstr>UI Trust Fund Forecast (September 2022)</vt:lpstr>
      <vt:lpstr>Benefit Payments</vt:lpstr>
      <vt:lpstr>Experience Tax Rate</vt:lpstr>
      <vt:lpstr>Social Tax Rate</vt:lpstr>
      <vt:lpstr>Projected Trust Fund Balances</vt:lpstr>
      <vt:lpstr>Updates Taxable Wage Base</vt:lpstr>
      <vt:lpstr>Taxable Wage Base </vt:lpstr>
      <vt:lpstr>Rulemaking &amp; legislative Implementation Update </vt:lpstr>
      <vt:lpstr>Rulemaking </vt:lpstr>
      <vt:lpstr>Rulemaking </vt:lpstr>
      <vt:lpstr>Rulemaking </vt:lpstr>
      <vt:lpstr>Implementation </vt:lpstr>
      <vt:lpstr>Implementation </vt:lpstr>
      <vt:lpstr>break</vt:lpstr>
      <vt:lpstr>2024 Legislative Proposals </vt:lpstr>
      <vt:lpstr>2024 legislative proposals: UI </vt:lpstr>
      <vt:lpstr>PowerPoint Presentation</vt:lpstr>
      <vt:lpstr>2024 legislative proposals: UI </vt:lpstr>
      <vt:lpstr>2024 legislative proposals: UI </vt:lpstr>
      <vt:lpstr>Overpayments Project Update </vt:lpstr>
      <vt:lpstr>Overpayment waiver updates</vt:lpstr>
      <vt:lpstr>Proposed UIAC Meeting Dates</vt:lpstr>
      <vt:lpstr>Future Meeting Topics </vt:lpstr>
      <vt:lpstr>Public Comment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SB 5061 – Three New Reports</dc:title>
  <dc:creator>Klein, Matthew (ESD)</dc:creator>
  <cp:lastModifiedBy>Galeno, Camille (ESD)</cp:lastModifiedBy>
  <cp:revision>2</cp:revision>
  <dcterms:created xsi:type="dcterms:W3CDTF">2021-05-26T15:07:20Z</dcterms:created>
  <dcterms:modified xsi:type="dcterms:W3CDTF">2023-08-03T21:04:50Z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0x010100F6A7C0CEB38EE64DA5C2AC7A57E159E2</vt:lpwstr>
  </property>
</Properties>
</file>