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2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9"/>
  </p:notesMasterIdLst>
  <p:sldIdLst>
    <p:sldId id="763" r:id="rId5"/>
    <p:sldId id="2134096935" r:id="rId6"/>
    <p:sldId id="1045" r:id="rId7"/>
    <p:sldId id="1047" r:id="rId8"/>
    <p:sldId id="2134096937" r:id="rId9"/>
    <p:sldId id="2134096936" r:id="rId10"/>
    <p:sldId id="2134096944" r:id="rId11"/>
    <p:sldId id="2134096947" r:id="rId12"/>
    <p:sldId id="2134096942" r:id="rId13"/>
    <p:sldId id="267" r:id="rId14"/>
    <p:sldId id="2134096953" r:id="rId15"/>
    <p:sldId id="2134096939" r:id="rId16"/>
    <p:sldId id="2134096938" r:id="rId17"/>
    <p:sldId id="2134096948" r:id="rId18"/>
    <p:sldId id="2134096949" r:id="rId19"/>
    <p:sldId id="2134096950" r:id="rId20"/>
    <p:sldId id="2134096940" r:id="rId21"/>
    <p:sldId id="1081" r:id="rId22"/>
    <p:sldId id="2134096951" r:id="rId23"/>
    <p:sldId id="2134096837" r:id="rId24"/>
    <p:sldId id="2134096916" r:id="rId25"/>
    <p:sldId id="2134096952" r:id="rId26"/>
    <p:sldId id="2134096933" r:id="rId27"/>
    <p:sldId id="743" r:id="rId28"/>
    <p:sldId id="750" r:id="rId29"/>
    <p:sldId id="2134096931" r:id="rId30"/>
    <p:sldId id="2134096954" r:id="rId31"/>
    <p:sldId id="2134096955" r:id="rId32"/>
    <p:sldId id="2134096956" r:id="rId33"/>
    <p:sldId id="2134096945" r:id="rId34"/>
    <p:sldId id="2134096946" r:id="rId35"/>
    <p:sldId id="1083" r:id="rId36"/>
    <p:sldId id="1082" r:id="rId37"/>
    <p:sldId id="107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BCB203-FEF7-E304-2828-1EF86B12055E}" name="Napolitano, Saird (ESD)" initials="EN" userId="S::saird.napolitano@esd.wa.gov::5d1eb536-75ca-4a3e-beea-674bff88a49a" providerId="AD"/>
  <p188:author id="{D8D48123-72AA-8FDF-2508-24DA690158F9}" name="Linehan, Richard (ESD)" initials="RL" userId="S::richard.linehan@esd.wa.gov::25ecffa7-cc5e-429b-ad68-1a05ea36d701" providerId="AD"/>
  <p188:author id="{0A894B94-88C5-4AC0-1E28-4DE170FA8D24}" name="DeSimone, Betsy (ESD)" initials="" userId="S::Betsy.DeSimone@esd.wa.gov::9bf48f7a-846a-44a6-9a63-39134a1110f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4A67"/>
    <a:srgbClr val="0A5882"/>
    <a:srgbClr val="F4F4F4"/>
    <a:srgbClr val="404144"/>
    <a:srgbClr val="EDF8FF"/>
    <a:srgbClr val="FFFFFF"/>
    <a:srgbClr val="BFE7FF"/>
    <a:srgbClr val="092D40"/>
    <a:srgbClr val="74AFD4"/>
    <a:srgbClr val="0C70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477E4D-69A9-451C-A8A8-DE00DA369F56}" v="346" dt="2026-05-19T22:59:16.2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showGuides="1">
      <p:cViewPr varScale="1">
        <p:scale>
          <a:sx n="76" d="100"/>
          <a:sy n="76" d="100"/>
        </p:scale>
        <p:origin x="120" y="444"/>
      </p:cViewPr>
      <p:guideLst/>
    </p:cSldViewPr>
  </p:slideViewPr>
  <p:outlineViewPr>
    <p:cViewPr>
      <p:scale>
        <a:sx n="33" d="100"/>
        <a:sy n="33" d="100"/>
      </p:scale>
      <p:origin x="0" y="-143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son, Vickie (ESD)" userId="9cd0b771-226b-483e-9561-85d54c703692" providerId="ADAL" clId="{8A225C52-E671-444D-8426-56CC2337E793}"/>
    <pc:docChg chg="undo custSel addSld delSld modSld">
      <pc:chgData name="Carlson, Vickie (ESD)" userId="9cd0b771-226b-483e-9561-85d54c703692" providerId="ADAL" clId="{8A225C52-E671-444D-8426-56CC2337E793}" dt="2026-05-19T23:00:25.361" v="404"/>
      <pc:docMkLst>
        <pc:docMk/>
      </pc:docMkLst>
      <pc:sldChg chg="modSp mod">
        <pc:chgData name="Carlson, Vickie (ESD)" userId="9cd0b771-226b-483e-9561-85d54c703692" providerId="ADAL" clId="{8A225C52-E671-444D-8426-56CC2337E793}" dt="2026-05-19T23:00:25.361" v="404"/>
        <pc:sldMkLst>
          <pc:docMk/>
          <pc:sldMk cId="3997822026" sldId="267"/>
        </pc:sldMkLst>
        <pc:spChg chg="mod ord">
          <ac:chgData name="Carlson, Vickie (ESD)" userId="9cd0b771-226b-483e-9561-85d54c703692" providerId="ADAL" clId="{8A225C52-E671-444D-8426-56CC2337E793}" dt="2026-05-19T23:00:25.361" v="404"/>
          <ac:spMkLst>
            <pc:docMk/>
            <pc:sldMk cId="3997822026" sldId="267"/>
            <ac:spMk id="4" creationId="{628222AB-D0F1-4093-BB33-88E32F4BCFFE}"/>
          </ac:spMkLst>
        </pc:spChg>
        <pc:spChg chg="ord">
          <ac:chgData name="Carlson, Vickie (ESD)" userId="9cd0b771-226b-483e-9561-85d54c703692" providerId="ADAL" clId="{8A225C52-E671-444D-8426-56CC2337E793}" dt="2026-05-19T23:00:25.361" v="404"/>
          <ac:spMkLst>
            <pc:docMk/>
            <pc:sldMk cId="3997822026" sldId="267"/>
            <ac:spMk id="5" creationId="{FD38E435-ADEC-E0CE-F0AB-42CDDAEA03F7}"/>
          </ac:spMkLst>
        </pc:spChg>
        <pc:spChg chg="ord">
          <ac:chgData name="Carlson, Vickie (ESD)" userId="9cd0b771-226b-483e-9561-85d54c703692" providerId="ADAL" clId="{8A225C52-E671-444D-8426-56CC2337E793}" dt="2026-05-19T23:00:25.361" v="404"/>
          <ac:spMkLst>
            <pc:docMk/>
            <pc:sldMk cId="3997822026" sldId="267"/>
            <ac:spMk id="6" creationId="{E20AC2B8-F1DF-DC26-B0B8-6197F7B20DB1}"/>
          </ac:spMkLst>
        </pc:spChg>
        <pc:spChg chg="ord">
          <ac:chgData name="Carlson, Vickie (ESD)" userId="9cd0b771-226b-483e-9561-85d54c703692" providerId="ADAL" clId="{8A225C52-E671-444D-8426-56CC2337E793}" dt="2026-05-19T23:00:25.361" v="404"/>
          <ac:spMkLst>
            <pc:docMk/>
            <pc:sldMk cId="3997822026" sldId="267"/>
            <ac:spMk id="14" creationId="{6333507D-DC30-2B7A-27B4-5B68F4E71B89}"/>
          </ac:spMkLst>
        </pc:spChg>
        <pc:picChg chg="mod ord">
          <ac:chgData name="Carlson, Vickie (ESD)" userId="9cd0b771-226b-483e-9561-85d54c703692" providerId="ADAL" clId="{8A225C52-E671-444D-8426-56CC2337E793}" dt="2026-05-19T23:00:25.361" v="404"/>
          <ac:picMkLst>
            <pc:docMk/>
            <pc:sldMk cId="3997822026" sldId="267"/>
            <ac:picMk id="3" creationId="{7BDD10D9-69E1-9901-DB5F-9C997DC35C16}"/>
          </ac:picMkLst>
        </pc:picChg>
      </pc:sldChg>
      <pc:sldChg chg="modSp">
        <pc:chgData name="Carlson, Vickie (ESD)" userId="9cd0b771-226b-483e-9561-85d54c703692" providerId="ADAL" clId="{8A225C52-E671-444D-8426-56CC2337E793}" dt="2026-05-19T22:56:40.706" v="328" actId="962"/>
        <pc:sldMkLst>
          <pc:docMk/>
          <pc:sldMk cId="977516439" sldId="743"/>
        </pc:sldMkLst>
        <pc:graphicFrameChg chg="mod">
          <ac:chgData name="Carlson, Vickie (ESD)" userId="9cd0b771-226b-483e-9561-85d54c703692" providerId="ADAL" clId="{8A225C52-E671-444D-8426-56CC2337E793}" dt="2026-05-19T22:56:40.706" v="328" actId="962"/>
          <ac:graphicFrameMkLst>
            <pc:docMk/>
            <pc:sldMk cId="977516439" sldId="743"/>
            <ac:graphicFrameMk id="8" creationId="{C1EBCC66-FDC5-F5D8-26F8-90DCD8D9532A}"/>
          </ac:graphicFrameMkLst>
        </pc:graphicFrameChg>
      </pc:sldChg>
      <pc:sldChg chg="modSp">
        <pc:chgData name="Carlson, Vickie (ESD)" userId="9cd0b771-226b-483e-9561-85d54c703692" providerId="ADAL" clId="{8A225C52-E671-444D-8426-56CC2337E793}" dt="2026-05-19T22:56:41.697" v="329" actId="962"/>
        <pc:sldMkLst>
          <pc:docMk/>
          <pc:sldMk cId="2133796242" sldId="750"/>
        </pc:sldMkLst>
        <pc:graphicFrameChg chg="mod">
          <ac:chgData name="Carlson, Vickie (ESD)" userId="9cd0b771-226b-483e-9561-85d54c703692" providerId="ADAL" clId="{8A225C52-E671-444D-8426-56CC2337E793}" dt="2026-05-19T22:56:41.697" v="329" actId="962"/>
          <ac:graphicFrameMkLst>
            <pc:docMk/>
            <pc:sldMk cId="2133796242" sldId="750"/>
            <ac:graphicFrameMk id="8" creationId="{8B1C98EA-E009-CBE6-E2DC-5C0B95C41446}"/>
          </ac:graphicFrameMkLst>
        </pc:graphicFrameChg>
      </pc:sldChg>
      <pc:sldChg chg="modSp mod">
        <pc:chgData name="Carlson, Vickie (ESD)" userId="9cd0b771-226b-483e-9561-85d54c703692" providerId="ADAL" clId="{8A225C52-E671-444D-8426-56CC2337E793}" dt="2026-05-19T19:02:39.012" v="261" actId="207"/>
        <pc:sldMkLst>
          <pc:docMk/>
          <pc:sldMk cId="936157423" sldId="1045"/>
        </pc:sldMkLst>
        <pc:spChg chg="mod">
          <ac:chgData name="Carlson, Vickie (ESD)" userId="9cd0b771-226b-483e-9561-85d54c703692" providerId="ADAL" clId="{8A225C52-E671-444D-8426-56CC2337E793}" dt="2026-05-19T19:02:39.012" v="261" actId="207"/>
          <ac:spMkLst>
            <pc:docMk/>
            <pc:sldMk cId="936157423" sldId="1045"/>
            <ac:spMk id="2" creationId="{8342046F-8A5F-32CF-0435-2CD3D122B78B}"/>
          </ac:spMkLst>
        </pc:spChg>
      </pc:sldChg>
      <pc:sldChg chg="modSp mod">
        <pc:chgData name="Carlson, Vickie (ESD)" userId="9cd0b771-226b-483e-9561-85d54c703692" providerId="ADAL" clId="{8A225C52-E671-444D-8426-56CC2337E793}" dt="2026-05-19T22:54:34.456" v="304" actId="962"/>
        <pc:sldMkLst>
          <pc:docMk/>
          <pc:sldMk cId="389352984" sldId="1047"/>
        </pc:sldMkLst>
        <pc:spChg chg="mod">
          <ac:chgData name="Carlson, Vickie (ESD)" userId="9cd0b771-226b-483e-9561-85d54c703692" providerId="ADAL" clId="{8A225C52-E671-444D-8426-56CC2337E793}" dt="2026-05-19T22:54:01.191" v="301" actId="962"/>
          <ac:spMkLst>
            <pc:docMk/>
            <pc:sldMk cId="389352984" sldId="1047"/>
            <ac:spMk id="5" creationId="{C206ACEB-1F89-4F35-96FB-30A58637A242}"/>
          </ac:spMkLst>
        </pc:spChg>
        <pc:picChg chg="mod">
          <ac:chgData name="Carlson, Vickie (ESD)" userId="9cd0b771-226b-483e-9561-85d54c703692" providerId="ADAL" clId="{8A225C52-E671-444D-8426-56CC2337E793}" dt="2026-05-19T22:54:34.456" v="304" actId="962"/>
          <ac:picMkLst>
            <pc:docMk/>
            <pc:sldMk cId="389352984" sldId="1047"/>
            <ac:picMk id="3" creationId="{8036441C-43C3-4F65-9408-4535FDDDF482}"/>
          </ac:picMkLst>
        </pc:picChg>
      </pc:sldChg>
      <pc:sldChg chg="del">
        <pc:chgData name="Carlson, Vickie (ESD)" userId="9cd0b771-226b-483e-9561-85d54c703692" providerId="ADAL" clId="{8A225C52-E671-444D-8426-56CC2337E793}" dt="2026-05-19T22:23:05.200" v="300" actId="47"/>
        <pc:sldMkLst>
          <pc:docMk/>
          <pc:sldMk cId="2548155635" sldId="1077"/>
        </pc:sldMkLst>
      </pc:sldChg>
      <pc:sldChg chg="addSp modSp mod">
        <pc:chgData name="Carlson, Vickie (ESD)" userId="9cd0b771-226b-483e-9561-85d54c703692" providerId="ADAL" clId="{8A225C52-E671-444D-8426-56CC2337E793}" dt="2026-05-19T22:58:35.173" v="398" actId="20577"/>
        <pc:sldMkLst>
          <pc:docMk/>
          <pc:sldMk cId="3617210669" sldId="1079"/>
        </pc:sldMkLst>
        <pc:spChg chg="add mod">
          <ac:chgData name="Carlson, Vickie (ESD)" userId="9cd0b771-226b-483e-9561-85d54c703692" providerId="ADAL" clId="{8A225C52-E671-444D-8426-56CC2337E793}" dt="2026-05-19T22:58:35.173" v="398" actId="20577"/>
          <ac:spMkLst>
            <pc:docMk/>
            <pc:sldMk cId="3617210669" sldId="1079"/>
            <ac:spMk id="4" creationId="{A279185C-3DB3-BFC1-7DDF-51613FA7F5D3}"/>
          </ac:spMkLst>
        </pc:spChg>
        <pc:spChg chg="mod">
          <ac:chgData name="Carlson, Vickie (ESD)" userId="9cd0b771-226b-483e-9561-85d54c703692" providerId="ADAL" clId="{8A225C52-E671-444D-8426-56CC2337E793}" dt="2026-05-19T22:54:16.208" v="302" actId="962"/>
          <ac:spMkLst>
            <pc:docMk/>
            <pc:sldMk cId="3617210669" sldId="1079"/>
            <ac:spMk id="10" creationId="{91676CA2-1072-458E-A30B-8DFE318F494F}"/>
          </ac:spMkLst>
        </pc:spChg>
        <pc:picChg chg="mod">
          <ac:chgData name="Carlson, Vickie (ESD)" userId="9cd0b771-226b-483e-9561-85d54c703692" providerId="ADAL" clId="{8A225C52-E671-444D-8426-56CC2337E793}" dt="2026-05-19T22:56:30.029" v="320" actId="962"/>
          <ac:picMkLst>
            <pc:docMk/>
            <pc:sldMk cId="3617210669" sldId="1079"/>
            <ac:picMk id="3" creationId="{5610A6A6-7C38-4FC5-A4C8-0F9C6D1A09F9}"/>
          </ac:picMkLst>
        </pc:picChg>
      </pc:sldChg>
      <pc:sldChg chg="modSp mod">
        <pc:chgData name="Carlson, Vickie (ESD)" userId="9cd0b771-226b-483e-9561-85d54c703692" providerId="ADAL" clId="{8A225C52-E671-444D-8426-56CC2337E793}" dt="2026-05-19T18:38:13.890" v="51" actId="1037"/>
        <pc:sldMkLst>
          <pc:docMk/>
          <pc:sldMk cId="3090540433" sldId="1081"/>
        </pc:sldMkLst>
        <pc:spChg chg="mod">
          <ac:chgData name="Carlson, Vickie (ESD)" userId="9cd0b771-226b-483e-9561-85d54c703692" providerId="ADAL" clId="{8A225C52-E671-444D-8426-56CC2337E793}" dt="2026-05-19T18:38:13.890" v="51" actId="1037"/>
          <ac:spMkLst>
            <pc:docMk/>
            <pc:sldMk cId="3090540433" sldId="1081"/>
            <ac:spMk id="5" creationId="{DB98C903-81AB-7A7E-7A8C-52FCE2C4ADA3}"/>
          </ac:spMkLst>
        </pc:spChg>
      </pc:sldChg>
      <pc:sldChg chg="modSp mod">
        <pc:chgData name="Carlson, Vickie (ESD)" userId="9cd0b771-226b-483e-9561-85d54c703692" providerId="ADAL" clId="{8A225C52-E671-444D-8426-56CC2337E793}" dt="2026-05-19T19:05:31.869" v="263" actId="207"/>
        <pc:sldMkLst>
          <pc:docMk/>
          <pc:sldMk cId="3316250356" sldId="1083"/>
        </pc:sldMkLst>
        <pc:spChg chg="mod">
          <ac:chgData name="Carlson, Vickie (ESD)" userId="9cd0b771-226b-483e-9561-85d54c703692" providerId="ADAL" clId="{8A225C52-E671-444D-8426-56CC2337E793}" dt="2026-05-19T19:05:31.869" v="263" actId="207"/>
          <ac:spMkLst>
            <pc:docMk/>
            <pc:sldMk cId="3316250356" sldId="1083"/>
            <ac:spMk id="2" creationId="{BCC48B8D-0081-D2D6-0EF6-75B46231C1CB}"/>
          </ac:spMkLst>
        </pc:spChg>
      </pc:sldChg>
      <pc:sldChg chg="modSp mod">
        <pc:chgData name="Carlson, Vickie (ESD)" userId="9cd0b771-226b-483e-9561-85d54c703692" providerId="ADAL" clId="{8A225C52-E671-444D-8426-56CC2337E793}" dt="2026-05-19T18:37:42.026" v="3" actId="27636"/>
        <pc:sldMkLst>
          <pc:docMk/>
          <pc:sldMk cId="3267968880" sldId="2134096916"/>
        </pc:sldMkLst>
        <pc:spChg chg="mod">
          <ac:chgData name="Carlson, Vickie (ESD)" userId="9cd0b771-226b-483e-9561-85d54c703692" providerId="ADAL" clId="{8A225C52-E671-444D-8426-56CC2337E793}" dt="2026-05-19T18:37:42.026" v="3" actId="27636"/>
          <ac:spMkLst>
            <pc:docMk/>
            <pc:sldMk cId="3267968880" sldId="2134096916"/>
            <ac:spMk id="2" creationId="{6672FEE3-43D7-E378-F2F5-0139DEDBC8ED}"/>
          </ac:spMkLst>
        </pc:spChg>
      </pc:sldChg>
      <pc:sldChg chg="modSp mod">
        <pc:chgData name="Carlson, Vickie (ESD)" userId="9cd0b771-226b-483e-9561-85d54c703692" providerId="ADAL" clId="{8A225C52-E671-444D-8426-56CC2337E793}" dt="2026-05-19T22:22:02.362" v="293" actId="207"/>
        <pc:sldMkLst>
          <pc:docMk/>
          <pc:sldMk cId="3072542330" sldId="2134096931"/>
        </pc:sldMkLst>
        <pc:spChg chg="mod">
          <ac:chgData name="Carlson, Vickie (ESD)" userId="9cd0b771-226b-483e-9561-85d54c703692" providerId="ADAL" clId="{8A225C52-E671-444D-8426-56CC2337E793}" dt="2026-05-19T22:22:02.362" v="293" actId="207"/>
          <ac:spMkLst>
            <pc:docMk/>
            <pc:sldMk cId="3072542330" sldId="2134096931"/>
            <ac:spMk id="6" creationId="{E06831FC-BBD6-5EAA-455B-DFFDF086E752}"/>
          </ac:spMkLst>
        </pc:spChg>
      </pc:sldChg>
      <pc:sldChg chg="modSp">
        <pc:chgData name="Carlson, Vickie (ESD)" userId="9cd0b771-226b-483e-9561-85d54c703692" providerId="ADAL" clId="{8A225C52-E671-444D-8426-56CC2337E793}" dt="2026-05-19T22:56:39.591" v="327" actId="962"/>
        <pc:sldMkLst>
          <pc:docMk/>
          <pc:sldMk cId="63038741" sldId="2134096933"/>
        </pc:sldMkLst>
        <pc:graphicFrameChg chg="mod">
          <ac:chgData name="Carlson, Vickie (ESD)" userId="9cd0b771-226b-483e-9561-85d54c703692" providerId="ADAL" clId="{8A225C52-E671-444D-8426-56CC2337E793}" dt="2026-05-19T22:56:39.591" v="327" actId="962"/>
          <ac:graphicFrameMkLst>
            <pc:docMk/>
            <pc:sldMk cId="63038741" sldId="2134096933"/>
            <ac:graphicFrameMk id="13" creationId="{1B41875A-C012-8F66-9E57-AEF967B26A62}"/>
          </ac:graphicFrameMkLst>
        </pc:graphicFrameChg>
      </pc:sldChg>
      <pc:sldChg chg="modSp mod">
        <pc:chgData name="Carlson, Vickie (ESD)" userId="9cd0b771-226b-483e-9561-85d54c703692" providerId="ADAL" clId="{8A225C52-E671-444D-8426-56CC2337E793}" dt="2026-05-19T22:19:41.577" v="274" actId="1076"/>
        <pc:sldMkLst>
          <pc:docMk/>
          <pc:sldMk cId="3414238843" sldId="2134096936"/>
        </pc:sldMkLst>
        <pc:spChg chg="mod">
          <ac:chgData name="Carlson, Vickie (ESD)" userId="9cd0b771-226b-483e-9561-85d54c703692" providerId="ADAL" clId="{8A225C52-E671-444D-8426-56CC2337E793}" dt="2026-05-19T22:19:41.577" v="274" actId="1076"/>
          <ac:spMkLst>
            <pc:docMk/>
            <pc:sldMk cId="3414238843" sldId="2134096936"/>
            <ac:spMk id="2" creationId="{E5FBEB1E-28F5-8ED6-CB53-D0104879A772}"/>
          </ac:spMkLst>
        </pc:spChg>
        <pc:spChg chg="mod">
          <ac:chgData name="Carlson, Vickie (ESD)" userId="9cd0b771-226b-483e-9561-85d54c703692" providerId="ADAL" clId="{8A225C52-E671-444D-8426-56CC2337E793}" dt="2026-05-19T22:18:34.095" v="265" actId="20577"/>
          <ac:spMkLst>
            <pc:docMk/>
            <pc:sldMk cId="3414238843" sldId="2134096936"/>
            <ac:spMk id="4" creationId="{0BDF2431-E26E-2C44-1704-168CBD95A51E}"/>
          </ac:spMkLst>
        </pc:spChg>
      </pc:sldChg>
      <pc:sldChg chg="modSp mod">
        <pc:chgData name="Carlson, Vickie (ESD)" userId="9cd0b771-226b-483e-9561-85d54c703692" providerId="ADAL" clId="{8A225C52-E671-444D-8426-56CC2337E793}" dt="2026-05-19T22:55:15.494" v="312" actId="962"/>
        <pc:sldMkLst>
          <pc:docMk/>
          <pc:sldMk cId="1053410901" sldId="2134096939"/>
        </pc:sldMkLst>
        <pc:picChg chg="mod">
          <ac:chgData name="Carlson, Vickie (ESD)" userId="9cd0b771-226b-483e-9561-85d54c703692" providerId="ADAL" clId="{8A225C52-E671-444D-8426-56CC2337E793}" dt="2026-05-19T22:55:15.494" v="312" actId="962"/>
          <ac:picMkLst>
            <pc:docMk/>
            <pc:sldMk cId="1053410901" sldId="2134096939"/>
            <ac:picMk id="10" creationId="{98217A26-0465-F24A-4956-84CE8E82EA24}"/>
          </ac:picMkLst>
        </pc:picChg>
        <pc:cxnChg chg="mod">
          <ac:chgData name="Carlson, Vickie (ESD)" userId="9cd0b771-226b-483e-9561-85d54c703692" providerId="ADAL" clId="{8A225C52-E671-444D-8426-56CC2337E793}" dt="2026-05-19T22:54:16.229" v="303" actId="962"/>
          <ac:cxnSpMkLst>
            <pc:docMk/>
            <pc:sldMk cId="1053410901" sldId="2134096939"/>
            <ac:cxnSpMk id="7" creationId="{56DE66CD-02C9-773A-DC8A-61EAEADA4BC0}"/>
          </ac:cxnSpMkLst>
        </pc:cxnChg>
      </pc:sldChg>
      <pc:sldChg chg="modSp mod">
        <pc:chgData name="Carlson, Vickie (ESD)" userId="9cd0b771-226b-483e-9561-85d54c703692" providerId="ADAL" clId="{8A225C52-E671-444D-8426-56CC2337E793}" dt="2026-05-19T22:56:32.732" v="322" actId="962"/>
        <pc:sldMkLst>
          <pc:docMk/>
          <pc:sldMk cId="1203080703" sldId="2134096940"/>
        </pc:sldMkLst>
        <pc:picChg chg="mod">
          <ac:chgData name="Carlson, Vickie (ESD)" userId="9cd0b771-226b-483e-9561-85d54c703692" providerId="ADAL" clId="{8A225C52-E671-444D-8426-56CC2337E793}" dt="2026-05-19T22:56:32.732" v="322" actId="962"/>
          <ac:picMkLst>
            <pc:docMk/>
            <pc:sldMk cId="1203080703" sldId="2134096940"/>
            <ac:picMk id="4" creationId="{D7EB7952-79E1-41C3-F5C1-58E14BAC86EF}"/>
          </ac:picMkLst>
        </pc:picChg>
      </pc:sldChg>
      <pc:sldChg chg="del">
        <pc:chgData name="Carlson, Vickie (ESD)" userId="9cd0b771-226b-483e-9561-85d54c703692" providerId="ADAL" clId="{8A225C52-E671-444D-8426-56CC2337E793}" dt="2026-05-19T22:23:04.104" v="299" actId="47"/>
        <pc:sldMkLst>
          <pc:docMk/>
          <pc:sldMk cId="2446777433" sldId="2134096941"/>
        </pc:sldMkLst>
      </pc:sldChg>
      <pc:sldChg chg="modSp mod">
        <pc:chgData name="Carlson, Vickie (ESD)" userId="9cd0b771-226b-483e-9561-85d54c703692" providerId="ADAL" clId="{8A225C52-E671-444D-8426-56CC2337E793}" dt="2026-05-19T22:19:53.031" v="276" actId="207"/>
        <pc:sldMkLst>
          <pc:docMk/>
          <pc:sldMk cId="724795286" sldId="2134096944"/>
        </pc:sldMkLst>
        <pc:spChg chg="mod">
          <ac:chgData name="Carlson, Vickie (ESD)" userId="9cd0b771-226b-483e-9561-85d54c703692" providerId="ADAL" clId="{8A225C52-E671-444D-8426-56CC2337E793}" dt="2026-05-19T22:19:53.031" v="276" actId="207"/>
          <ac:spMkLst>
            <pc:docMk/>
            <pc:sldMk cId="724795286" sldId="2134096944"/>
            <ac:spMk id="2" creationId="{FB45F6C1-996E-4AC3-E6CA-3B7AF0902FD9}"/>
          </ac:spMkLst>
        </pc:spChg>
      </pc:sldChg>
      <pc:sldChg chg="addSp modSp mod addAnim delAnim modAnim">
        <pc:chgData name="Carlson, Vickie (ESD)" userId="9cd0b771-226b-483e-9561-85d54c703692" providerId="ADAL" clId="{8A225C52-E671-444D-8426-56CC2337E793}" dt="2026-05-19T22:59:16.207" v="402" actId="20577"/>
        <pc:sldMkLst>
          <pc:docMk/>
          <pc:sldMk cId="253339548" sldId="2134096946"/>
        </pc:sldMkLst>
        <pc:spChg chg="mod">
          <ac:chgData name="Carlson, Vickie (ESD)" userId="9cd0b771-226b-483e-9561-85d54c703692" providerId="ADAL" clId="{8A225C52-E671-444D-8426-56CC2337E793}" dt="2026-05-19T22:59:16.207" v="402" actId="20577"/>
          <ac:spMkLst>
            <pc:docMk/>
            <pc:sldMk cId="253339548" sldId="2134096946"/>
            <ac:spMk id="2" creationId="{01B527E7-EAFD-BA2C-0830-4FA0F43D5233}"/>
          </ac:spMkLst>
        </pc:spChg>
        <pc:spChg chg="mod">
          <ac:chgData name="Carlson, Vickie (ESD)" userId="9cd0b771-226b-483e-9561-85d54c703692" providerId="ADAL" clId="{8A225C52-E671-444D-8426-56CC2337E793}" dt="2026-05-19T22:22:41.887" v="298" actId="404"/>
          <ac:spMkLst>
            <pc:docMk/>
            <pc:sldMk cId="253339548" sldId="2134096946"/>
            <ac:spMk id="3" creationId="{F8769722-577B-F4A0-BFA5-02FA1126B3A2}"/>
          </ac:spMkLst>
        </pc:spChg>
        <pc:graphicFrameChg chg="add mod">
          <ac:chgData name="Carlson, Vickie (ESD)" userId="9cd0b771-226b-483e-9561-85d54c703692" providerId="ADAL" clId="{8A225C52-E671-444D-8426-56CC2337E793}" dt="2026-05-19T18:59:41.932" v="259" actId="962"/>
          <ac:graphicFrameMkLst>
            <pc:docMk/>
            <pc:sldMk cId="253339548" sldId="2134096946"/>
            <ac:graphicFrameMk id="4" creationId="{0241730D-AED5-37E6-C42B-05361E4C906A}"/>
          </ac:graphicFrameMkLst>
        </pc:graphicFrameChg>
      </pc:sldChg>
      <pc:sldChg chg="modSp mod">
        <pc:chgData name="Carlson, Vickie (ESD)" userId="9cd0b771-226b-483e-9561-85d54c703692" providerId="ADAL" clId="{8A225C52-E671-444D-8426-56CC2337E793}" dt="2026-05-19T23:00:06.552" v="403"/>
        <pc:sldMkLst>
          <pc:docMk/>
          <pc:sldMk cId="4145622471" sldId="2134096947"/>
        </pc:sldMkLst>
        <pc:spChg chg="mod ord">
          <ac:chgData name="Carlson, Vickie (ESD)" userId="9cd0b771-226b-483e-9561-85d54c703692" providerId="ADAL" clId="{8A225C52-E671-444D-8426-56CC2337E793}" dt="2026-05-19T23:00:06.552" v="403"/>
          <ac:spMkLst>
            <pc:docMk/>
            <pc:sldMk cId="4145622471" sldId="2134096947"/>
            <ac:spMk id="2" creationId="{30CBF338-E26E-22EA-D17A-0C89D3EC2CAC}"/>
          </ac:spMkLst>
        </pc:spChg>
        <pc:spChg chg="ord">
          <ac:chgData name="Carlson, Vickie (ESD)" userId="9cd0b771-226b-483e-9561-85d54c703692" providerId="ADAL" clId="{8A225C52-E671-444D-8426-56CC2337E793}" dt="2026-05-19T23:00:06.552" v="403"/>
          <ac:spMkLst>
            <pc:docMk/>
            <pc:sldMk cId="4145622471" sldId="2134096947"/>
            <ac:spMk id="3" creationId="{D728D161-834D-C1AB-9E27-47D96A94E215}"/>
          </ac:spMkLst>
        </pc:spChg>
      </pc:sldChg>
      <pc:sldChg chg="modSp mod">
        <pc:chgData name="Carlson, Vickie (ESD)" userId="9cd0b771-226b-483e-9561-85d54c703692" providerId="ADAL" clId="{8A225C52-E671-444D-8426-56CC2337E793}" dt="2026-05-19T22:55:23.540" v="314" actId="962"/>
        <pc:sldMkLst>
          <pc:docMk/>
          <pc:sldMk cId="841659183" sldId="2134096948"/>
        </pc:sldMkLst>
        <pc:picChg chg="mod">
          <ac:chgData name="Carlson, Vickie (ESD)" userId="9cd0b771-226b-483e-9561-85d54c703692" providerId="ADAL" clId="{8A225C52-E671-444D-8426-56CC2337E793}" dt="2026-05-19T22:55:23.540" v="314" actId="962"/>
          <ac:picMkLst>
            <pc:docMk/>
            <pc:sldMk cId="841659183" sldId="2134096948"/>
            <ac:picMk id="16" creationId="{59A42AAF-DA33-6881-756A-F1D32301A013}"/>
          </ac:picMkLst>
        </pc:picChg>
      </pc:sldChg>
      <pc:sldChg chg="modSp mod">
        <pc:chgData name="Carlson, Vickie (ESD)" userId="9cd0b771-226b-483e-9561-85d54c703692" providerId="ADAL" clId="{8A225C52-E671-444D-8426-56CC2337E793}" dt="2026-05-19T22:55:31.761" v="316" actId="962"/>
        <pc:sldMkLst>
          <pc:docMk/>
          <pc:sldMk cId="3229707102" sldId="2134096949"/>
        </pc:sldMkLst>
        <pc:picChg chg="mod">
          <ac:chgData name="Carlson, Vickie (ESD)" userId="9cd0b771-226b-483e-9561-85d54c703692" providerId="ADAL" clId="{8A225C52-E671-444D-8426-56CC2337E793}" dt="2026-05-19T22:55:31.761" v="316" actId="962"/>
          <ac:picMkLst>
            <pc:docMk/>
            <pc:sldMk cId="3229707102" sldId="2134096949"/>
            <ac:picMk id="4" creationId="{41AD4790-6D03-8271-333C-13FD7CC5DF8A}"/>
          </ac:picMkLst>
        </pc:picChg>
      </pc:sldChg>
      <pc:sldChg chg="modSp mod">
        <pc:chgData name="Carlson, Vickie (ESD)" userId="9cd0b771-226b-483e-9561-85d54c703692" providerId="ADAL" clId="{8A225C52-E671-444D-8426-56CC2337E793}" dt="2026-05-19T22:56:31.360" v="321" actId="962"/>
        <pc:sldMkLst>
          <pc:docMk/>
          <pc:sldMk cId="4115109080" sldId="2134096950"/>
        </pc:sldMkLst>
        <pc:picChg chg="mod">
          <ac:chgData name="Carlson, Vickie (ESD)" userId="9cd0b771-226b-483e-9561-85d54c703692" providerId="ADAL" clId="{8A225C52-E671-444D-8426-56CC2337E793}" dt="2026-05-19T22:56:04.376" v="318" actId="962"/>
          <ac:picMkLst>
            <pc:docMk/>
            <pc:sldMk cId="4115109080" sldId="2134096950"/>
            <ac:picMk id="10" creationId="{80D76F10-87E2-E736-1A77-02557377E47D}"/>
          </ac:picMkLst>
        </pc:picChg>
        <pc:picChg chg="mod">
          <ac:chgData name="Carlson, Vickie (ESD)" userId="9cd0b771-226b-483e-9561-85d54c703692" providerId="ADAL" clId="{8A225C52-E671-444D-8426-56CC2337E793}" dt="2026-05-19T22:56:31.360" v="321" actId="962"/>
          <ac:picMkLst>
            <pc:docMk/>
            <pc:sldMk cId="4115109080" sldId="2134096950"/>
            <ac:picMk id="14" creationId="{9E2087C9-B4A7-D7D9-61B9-46854649E5DE}"/>
          </ac:picMkLst>
        </pc:picChg>
      </pc:sldChg>
      <pc:sldChg chg="modSp mod">
        <pc:chgData name="Carlson, Vickie (ESD)" userId="9cd0b771-226b-483e-9561-85d54c703692" providerId="ADAL" clId="{8A225C52-E671-444D-8426-56CC2337E793}" dt="2026-05-19T22:56:36.859" v="326" actId="962"/>
        <pc:sldMkLst>
          <pc:docMk/>
          <pc:sldMk cId="62321249" sldId="2134096951"/>
        </pc:sldMkLst>
        <pc:picChg chg="mod">
          <ac:chgData name="Carlson, Vickie (ESD)" userId="9cd0b771-226b-483e-9561-85d54c703692" providerId="ADAL" clId="{8A225C52-E671-444D-8426-56CC2337E793}" dt="2026-05-19T22:56:33.817" v="323" actId="962"/>
          <ac:picMkLst>
            <pc:docMk/>
            <pc:sldMk cId="62321249" sldId="2134096951"/>
            <ac:picMk id="2" creationId="{70662F92-33BC-EEB5-C7E3-FA04E99F1B16}"/>
          </ac:picMkLst>
        </pc:picChg>
        <pc:picChg chg="mod">
          <ac:chgData name="Carlson, Vickie (ESD)" userId="9cd0b771-226b-483e-9561-85d54c703692" providerId="ADAL" clId="{8A225C52-E671-444D-8426-56CC2337E793}" dt="2026-05-19T22:56:34.703" v="324" actId="962"/>
          <ac:picMkLst>
            <pc:docMk/>
            <pc:sldMk cId="62321249" sldId="2134096951"/>
            <ac:picMk id="8" creationId="{1CB2D0E5-AD87-AFF2-BC7D-294E75344126}"/>
          </ac:picMkLst>
        </pc:picChg>
        <pc:picChg chg="mod">
          <ac:chgData name="Carlson, Vickie (ESD)" userId="9cd0b771-226b-483e-9561-85d54c703692" providerId="ADAL" clId="{8A225C52-E671-444D-8426-56CC2337E793}" dt="2026-05-19T22:56:35.543" v="325" actId="962"/>
          <ac:picMkLst>
            <pc:docMk/>
            <pc:sldMk cId="62321249" sldId="2134096951"/>
            <ac:picMk id="9" creationId="{ADB1E552-3898-FD21-6953-648C889336E9}"/>
          </ac:picMkLst>
        </pc:picChg>
        <pc:picChg chg="mod">
          <ac:chgData name="Carlson, Vickie (ESD)" userId="9cd0b771-226b-483e-9561-85d54c703692" providerId="ADAL" clId="{8A225C52-E671-444D-8426-56CC2337E793}" dt="2026-05-19T22:56:36.859" v="326" actId="962"/>
          <ac:picMkLst>
            <pc:docMk/>
            <pc:sldMk cId="62321249" sldId="2134096951"/>
            <ac:picMk id="13" creationId="{47119D6C-A5F3-2CF4-C3DD-D8C71154A945}"/>
          </ac:picMkLst>
        </pc:picChg>
      </pc:sldChg>
      <pc:sldChg chg="modSp mod">
        <pc:chgData name="Carlson, Vickie (ESD)" userId="9cd0b771-226b-483e-9561-85d54c703692" providerId="ADAL" clId="{8A225C52-E671-444D-8426-56CC2337E793}" dt="2026-05-19T22:55:09.382" v="310" actId="962"/>
        <pc:sldMkLst>
          <pc:docMk/>
          <pc:sldMk cId="1598488494" sldId="2134096953"/>
        </pc:sldMkLst>
        <pc:spChg chg="mod">
          <ac:chgData name="Carlson, Vickie (ESD)" userId="9cd0b771-226b-483e-9561-85d54c703692" providerId="ADAL" clId="{8A225C52-E671-444D-8426-56CC2337E793}" dt="2026-05-19T18:37:42.014" v="2" actId="27636"/>
          <ac:spMkLst>
            <pc:docMk/>
            <pc:sldMk cId="1598488494" sldId="2134096953"/>
            <ac:spMk id="4" creationId="{0BDF2431-E26E-2C44-1704-168CBD95A51E}"/>
          </ac:spMkLst>
        </pc:spChg>
        <pc:picChg chg="mod">
          <ac:chgData name="Carlson, Vickie (ESD)" userId="9cd0b771-226b-483e-9561-85d54c703692" providerId="ADAL" clId="{8A225C52-E671-444D-8426-56CC2337E793}" dt="2026-05-19T22:54:58.169" v="308" actId="962"/>
          <ac:picMkLst>
            <pc:docMk/>
            <pc:sldMk cId="1598488494" sldId="2134096953"/>
            <ac:picMk id="16" creationId="{75492B30-3929-9402-E966-2D60F3D404B2}"/>
          </ac:picMkLst>
        </pc:picChg>
        <pc:picChg chg="mod">
          <ac:chgData name="Carlson, Vickie (ESD)" userId="9cd0b771-226b-483e-9561-85d54c703692" providerId="ADAL" clId="{8A225C52-E671-444D-8426-56CC2337E793}" dt="2026-05-19T22:55:09.382" v="310" actId="962"/>
          <ac:picMkLst>
            <pc:docMk/>
            <pc:sldMk cId="1598488494" sldId="2134096953"/>
            <ac:picMk id="18" creationId="{5DBF5176-BECD-D245-8DCC-DE525839F644}"/>
          </ac:picMkLst>
        </pc:picChg>
      </pc:sldChg>
      <pc:sldChg chg="add">
        <pc:chgData name="Carlson, Vickie (ESD)" userId="9cd0b771-226b-483e-9561-85d54c703692" providerId="ADAL" clId="{8A225C52-E671-444D-8426-56CC2337E793}" dt="2026-05-19T18:37:41.716" v="0"/>
        <pc:sldMkLst>
          <pc:docMk/>
          <pc:sldMk cId="1690665357" sldId="2134096954"/>
        </pc:sldMkLst>
      </pc:sldChg>
      <pc:sldChg chg="modSp add mod">
        <pc:chgData name="Carlson, Vickie (ESD)" userId="9cd0b771-226b-483e-9561-85d54c703692" providerId="ADAL" clId="{8A225C52-E671-444D-8426-56CC2337E793}" dt="2026-05-19T22:56:42.325" v="330" actId="962"/>
        <pc:sldMkLst>
          <pc:docMk/>
          <pc:sldMk cId="2698645123" sldId="2134096955"/>
        </pc:sldMkLst>
        <pc:picChg chg="mod">
          <ac:chgData name="Carlson, Vickie (ESD)" userId="9cd0b771-226b-483e-9561-85d54c703692" providerId="ADAL" clId="{8A225C52-E671-444D-8426-56CC2337E793}" dt="2026-05-19T22:56:42.325" v="330" actId="962"/>
          <ac:picMkLst>
            <pc:docMk/>
            <pc:sldMk cId="2698645123" sldId="2134096955"/>
            <ac:picMk id="16" creationId="{0B6E2122-6A0A-AEC6-F415-1C9C302B1383}"/>
          </ac:picMkLst>
        </pc:picChg>
      </pc:sldChg>
      <pc:sldChg chg="modSp add">
        <pc:chgData name="Carlson, Vickie (ESD)" userId="9cd0b771-226b-483e-9561-85d54c703692" providerId="ADAL" clId="{8A225C52-E671-444D-8426-56CC2337E793}" dt="2026-05-19T22:56:43.496" v="331" actId="962"/>
        <pc:sldMkLst>
          <pc:docMk/>
          <pc:sldMk cId="3335487783" sldId="2134096956"/>
        </pc:sldMkLst>
        <pc:graphicFrameChg chg="mod">
          <ac:chgData name="Carlson, Vickie (ESD)" userId="9cd0b771-226b-483e-9561-85d54c703692" providerId="ADAL" clId="{8A225C52-E671-444D-8426-56CC2337E793}" dt="2026-05-19T22:56:43.496" v="331" actId="962"/>
          <ac:graphicFrameMkLst>
            <pc:docMk/>
            <pc:sldMk cId="3335487783" sldId="2134096956"/>
            <ac:graphicFrameMk id="5" creationId="{7CF93A4B-06FB-461D-B5A3-44D6499DE176}"/>
          </ac:graphicFrameMkLst>
        </pc:graphicFrameChg>
      </pc:sldChg>
    </pc:docChg>
  </pc:docChgLst>
  <pc:docChgLst>
    <pc:chgData name="Johnson, Tamara (ESD)" userId="69ad9b1d-81ef-4d58-961f-5df191120d9a" providerId="ADAL" clId="{AA6CA311-9D02-45A5-BC9A-4F3BEDDCB085}"/>
    <pc:docChg chg="undo custSel modSld">
      <pc:chgData name="Johnson, Tamara (ESD)" userId="69ad9b1d-81ef-4d58-961f-5df191120d9a" providerId="ADAL" clId="{AA6CA311-9D02-45A5-BC9A-4F3BEDDCB085}" dt="2026-05-18T14:00:17.133" v="81"/>
      <pc:docMkLst>
        <pc:docMk/>
      </pc:docMkLst>
      <pc:sldChg chg="delSp mod">
        <pc:chgData name="Johnson, Tamara (ESD)" userId="69ad9b1d-81ef-4d58-961f-5df191120d9a" providerId="ADAL" clId="{AA6CA311-9D02-45A5-BC9A-4F3BEDDCB085}" dt="2026-05-18T13:47:01.745" v="0" actId="478"/>
        <pc:sldMkLst>
          <pc:docMk/>
          <pc:sldMk cId="1053410901" sldId="2134096939"/>
        </pc:sldMkLst>
        <pc:spChg chg="del">
          <ac:chgData name="Johnson, Tamara (ESD)" userId="69ad9b1d-81ef-4d58-961f-5df191120d9a" providerId="ADAL" clId="{AA6CA311-9D02-45A5-BC9A-4F3BEDDCB085}" dt="2026-05-18T13:47:01.745" v="0" actId="478"/>
          <ac:spMkLst>
            <pc:docMk/>
            <pc:sldMk cId="1053410901" sldId="2134096939"/>
            <ac:spMk id="13" creationId="{A4A28252-94E7-057D-02C2-8199D9C36596}"/>
          </ac:spMkLst>
        </pc:spChg>
      </pc:sldChg>
      <pc:sldChg chg="addSp delSp modSp mod">
        <pc:chgData name="Johnson, Tamara (ESD)" userId="69ad9b1d-81ef-4d58-961f-5df191120d9a" providerId="ADAL" clId="{AA6CA311-9D02-45A5-BC9A-4F3BEDDCB085}" dt="2026-05-18T14:00:17.133" v="81"/>
        <pc:sldMkLst>
          <pc:docMk/>
          <pc:sldMk cId="841659183" sldId="2134096948"/>
        </pc:sldMkLst>
        <pc:picChg chg="add del mod">
          <ac:chgData name="Johnson, Tamara (ESD)" userId="69ad9b1d-81ef-4d58-961f-5df191120d9a" providerId="ADAL" clId="{AA6CA311-9D02-45A5-BC9A-4F3BEDDCB085}" dt="2026-05-18T13:51:00.608" v="8" actId="478"/>
          <ac:picMkLst>
            <pc:docMk/>
            <pc:sldMk cId="841659183" sldId="2134096948"/>
            <ac:picMk id="4" creationId="{D2CEA355-2685-7853-171C-CE7B27AD8F5B}"/>
          </ac:picMkLst>
        </pc:picChg>
        <pc:picChg chg="add del mod">
          <ac:chgData name="Johnson, Tamara (ESD)" userId="69ad9b1d-81ef-4d58-961f-5df191120d9a" providerId="ADAL" clId="{AA6CA311-9D02-45A5-BC9A-4F3BEDDCB085}" dt="2026-05-18T13:51:01.964" v="10" actId="478"/>
          <ac:picMkLst>
            <pc:docMk/>
            <pc:sldMk cId="841659183" sldId="2134096948"/>
            <ac:picMk id="7" creationId="{A55B8380-28A4-CB2B-7D38-AFC31007CA3A}"/>
          </ac:picMkLst>
        </pc:picChg>
        <pc:picChg chg="del">
          <ac:chgData name="Johnson, Tamara (ESD)" userId="69ad9b1d-81ef-4d58-961f-5df191120d9a" providerId="ADAL" clId="{AA6CA311-9D02-45A5-BC9A-4F3BEDDCB085}" dt="2026-05-18T13:49:24.564" v="1" actId="478"/>
          <ac:picMkLst>
            <pc:docMk/>
            <pc:sldMk cId="841659183" sldId="2134096948"/>
            <ac:picMk id="9" creationId="{D25BE180-E25D-598C-0182-6EBDED98DE4F}"/>
          </ac:picMkLst>
        </pc:picChg>
        <pc:picChg chg="add del mod">
          <ac:chgData name="Johnson, Tamara (ESD)" userId="69ad9b1d-81ef-4d58-961f-5df191120d9a" providerId="ADAL" clId="{AA6CA311-9D02-45A5-BC9A-4F3BEDDCB085}" dt="2026-05-18T13:59:58.066" v="77" actId="478"/>
          <ac:picMkLst>
            <pc:docMk/>
            <pc:sldMk cId="841659183" sldId="2134096948"/>
            <ac:picMk id="10" creationId="{6D20D304-F754-0189-6B88-B140815AE023}"/>
          </ac:picMkLst>
        </pc:picChg>
        <pc:picChg chg="add del mod">
          <ac:chgData name="Johnson, Tamara (ESD)" userId="69ad9b1d-81ef-4d58-961f-5df191120d9a" providerId="ADAL" clId="{AA6CA311-9D02-45A5-BC9A-4F3BEDDCB085}" dt="2026-05-18T13:59:58.066" v="77" actId="478"/>
          <ac:picMkLst>
            <pc:docMk/>
            <pc:sldMk cId="841659183" sldId="2134096948"/>
            <ac:picMk id="12" creationId="{CCAFC277-85A8-7F03-7E1B-991C5CCD9290}"/>
          </ac:picMkLst>
        </pc:picChg>
        <pc:picChg chg="add del mod">
          <ac:chgData name="Johnson, Tamara (ESD)" userId="69ad9b1d-81ef-4d58-961f-5df191120d9a" providerId="ADAL" clId="{AA6CA311-9D02-45A5-BC9A-4F3BEDDCB085}" dt="2026-05-18T13:59:58.066" v="77" actId="478"/>
          <ac:picMkLst>
            <pc:docMk/>
            <pc:sldMk cId="841659183" sldId="2134096948"/>
            <ac:picMk id="14" creationId="{44C68FC0-5DD6-4E23-C268-5F0204F5FB43}"/>
          </ac:picMkLst>
        </pc:picChg>
        <pc:picChg chg="add mod">
          <ac:chgData name="Johnson, Tamara (ESD)" userId="69ad9b1d-81ef-4d58-961f-5df191120d9a" providerId="ADAL" clId="{AA6CA311-9D02-45A5-BC9A-4F3BEDDCB085}" dt="2026-05-18T14:00:17.133" v="81"/>
          <ac:picMkLst>
            <pc:docMk/>
            <pc:sldMk cId="841659183" sldId="2134096948"/>
            <ac:picMk id="16" creationId="{59A42AAF-DA33-6881-756A-F1D32301A013}"/>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PY 2025 (Jul.1- April 30, 2026)</c:v>
                </c:pt>
              </c:strCache>
            </c:strRef>
          </c:tx>
          <c:spPr>
            <a:solidFill>
              <a:srgbClr val="0A5882"/>
            </a:solidFill>
            <a:ln>
              <a:noFill/>
            </a:ln>
            <a:effectLst>
              <a:outerShdw blurRad="57150" dist="19050" dir="5400000" algn="ctr" rotWithShape="0">
                <a:srgbClr val="000000">
                  <a:alpha val="63000"/>
                </a:srgbClr>
              </a:outerShdw>
            </a:effectLst>
          </c:spPr>
          <c:invertIfNegative val="0"/>
          <c:cat>
            <c:strRef>
              <c:f>Sheet1!$A$2:$A$7</c:f>
              <c:strCache>
                <c:ptCount val="6"/>
                <c:pt idx="0">
                  <c:v>Central Basin</c:v>
                </c:pt>
                <c:pt idx="1">
                  <c:v>Columbia Basin</c:v>
                </c:pt>
                <c:pt idx="2">
                  <c:v>Okanogan</c:v>
                </c:pt>
                <c:pt idx="3">
                  <c:v>Sunnyside </c:v>
                </c:pt>
                <c:pt idx="4">
                  <c:v>Wenachee</c:v>
                </c:pt>
                <c:pt idx="5">
                  <c:v>Yakima</c:v>
                </c:pt>
              </c:strCache>
            </c:strRef>
          </c:cat>
          <c:val>
            <c:numRef>
              <c:f>Sheet1!$B$2:$B$7</c:f>
              <c:numCache>
                <c:formatCode>#,##0</c:formatCode>
                <c:ptCount val="6"/>
                <c:pt idx="0">
                  <c:v>4745</c:v>
                </c:pt>
                <c:pt idx="1">
                  <c:v>1660</c:v>
                </c:pt>
                <c:pt idx="2">
                  <c:v>1125</c:v>
                </c:pt>
                <c:pt idx="3">
                  <c:v>3886</c:v>
                </c:pt>
                <c:pt idx="4">
                  <c:v>1650</c:v>
                </c:pt>
                <c:pt idx="5">
                  <c:v>2252</c:v>
                </c:pt>
              </c:numCache>
            </c:numRef>
          </c:val>
          <c:extLst>
            <c:ext xmlns:c16="http://schemas.microsoft.com/office/drawing/2014/chart" uri="{C3380CC4-5D6E-409C-BE32-E72D297353CC}">
              <c16:uniqueId val="{00000000-6704-487D-A2B1-723C4DC01001}"/>
            </c:ext>
          </c:extLst>
        </c:ser>
        <c:ser>
          <c:idx val="1"/>
          <c:order val="1"/>
          <c:tx>
            <c:strRef>
              <c:f>Sheet1!$C$1</c:f>
              <c:strCache>
                <c:ptCount val="1"/>
                <c:pt idx="0">
                  <c:v>PY 2024</c:v>
                </c:pt>
              </c:strCache>
            </c:strRef>
          </c:tx>
          <c:spPr>
            <a:gradFill rotWithShape="1">
              <a:gsLst>
                <a:gs pos="0">
                  <a:schemeClr val="accent5">
                    <a:tint val="94000"/>
                    <a:satMod val="103000"/>
                    <a:lumMod val="102000"/>
                  </a:schemeClr>
                </a:gs>
                <a:gs pos="50000">
                  <a:schemeClr val="accent5">
                    <a:shade val="100000"/>
                    <a:satMod val="110000"/>
                    <a:lumMod val="100000"/>
                  </a:schemeClr>
                </a:gs>
                <a:gs pos="100000">
                  <a:schemeClr val="accent5">
                    <a:shade val="78000"/>
                    <a:satMod val="120000"/>
                    <a:lumMod val="99000"/>
                  </a:schemeClr>
                </a:gs>
              </a:gsLst>
              <a:lin ang="5400000" scaled="0"/>
            </a:gradFill>
            <a:ln>
              <a:noFill/>
            </a:ln>
            <a:effectLst>
              <a:outerShdw blurRad="57150" dist="19050" dir="5400000" algn="ctr" rotWithShape="0">
                <a:srgbClr val="000000">
                  <a:alpha val="63000"/>
                </a:srgbClr>
              </a:outerShdw>
            </a:effectLst>
          </c:spPr>
          <c:invertIfNegative val="0"/>
          <c:cat>
            <c:strRef>
              <c:f>Sheet1!$A$2:$A$7</c:f>
              <c:strCache>
                <c:ptCount val="6"/>
                <c:pt idx="0">
                  <c:v>Central Basin</c:v>
                </c:pt>
                <c:pt idx="1">
                  <c:v>Columbia Basin</c:v>
                </c:pt>
                <c:pt idx="2">
                  <c:v>Okanogan</c:v>
                </c:pt>
                <c:pt idx="3">
                  <c:v>Sunnyside </c:v>
                </c:pt>
                <c:pt idx="4">
                  <c:v>Wenachee</c:v>
                </c:pt>
                <c:pt idx="5">
                  <c:v>Yakima</c:v>
                </c:pt>
              </c:strCache>
            </c:strRef>
          </c:cat>
          <c:val>
            <c:numRef>
              <c:f>Sheet1!$C$2:$C$7</c:f>
              <c:numCache>
                <c:formatCode>#,##0</c:formatCode>
                <c:ptCount val="6"/>
                <c:pt idx="0">
                  <c:v>6102</c:v>
                </c:pt>
                <c:pt idx="1">
                  <c:v>2636</c:v>
                </c:pt>
                <c:pt idx="2">
                  <c:v>979</c:v>
                </c:pt>
                <c:pt idx="3">
                  <c:v>4155</c:v>
                </c:pt>
                <c:pt idx="4">
                  <c:v>2574</c:v>
                </c:pt>
                <c:pt idx="5">
                  <c:v>3771</c:v>
                </c:pt>
              </c:numCache>
            </c:numRef>
          </c:val>
          <c:extLst>
            <c:ext xmlns:c16="http://schemas.microsoft.com/office/drawing/2014/chart" uri="{C3380CC4-5D6E-409C-BE32-E72D297353CC}">
              <c16:uniqueId val="{00000001-6704-487D-A2B1-723C4DC01001}"/>
            </c:ext>
          </c:extLst>
        </c:ser>
        <c:dLbls>
          <c:showLegendKey val="0"/>
          <c:showVal val="0"/>
          <c:showCatName val="0"/>
          <c:showSerName val="0"/>
          <c:showPercent val="0"/>
          <c:showBubbleSize val="0"/>
        </c:dLbls>
        <c:gapWidth val="100"/>
        <c:overlap val="-24"/>
        <c:axId val="441665679"/>
        <c:axId val="441653679"/>
      </c:barChart>
      <c:catAx>
        <c:axId val="441665679"/>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1" i="0" u="none" strike="noStrike" kern="1200" baseline="0">
                <a:solidFill>
                  <a:srgbClr val="0A5882"/>
                </a:solidFill>
                <a:latin typeface="+mn-lt"/>
                <a:ea typeface="+mn-ea"/>
                <a:cs typeface="+mn-cs"/>
              </a:defRPr>
            </a:pPr>
            <a:endParaRPr lang="es-US"/>
          </a:p>
        </c:txPr>
        <c:crossAx val="441653679"/>
        <c:crosses val="autoZero"/>
        <c:auto val="1"/>
        <c:lblAlgn val="ctr"/>
        <c:lblOffset val="100"/>
        <c:noMultiLvlLbl val="0"/>
      </c:catAx>
      <c:valAx>
        <c:axId val="441653679"/>
        <c:scaling>
          <c:orientation val="minMax"/>
        </c:scaling>
        <c:delete val="0"/>
        <c:axPos val="l"/>
        <c:majorGridlines>
          <c:spPr>
            <a:ln w="9525" cap="flat" cmpd="sng" algn="ctr">
              <a:solidFill>
                <a:schemeClr val="accent4">
                  <a:alpha val="10000"/>
                </a:schemeClr>
              </a:solidFill>
              <a:round/>
            </a:ln>
            <a:effectLst/>
          </c:spPr>
        </c:majorGridlines>
        <c:numFmt formatCode="#,##0" sourceLinked="1"/>
        <c:majorTickMark val="none"/>
        <c:minorTickMark val="none"/>
        <c:tickLblPos val="nextTo"/>
        <c:spPr>
          <a:noFill/>
          <a:ln>
            <a:solidFill>
              <a:srgbClr val="0A5882"/>
            </a:solidFill>
          </a:ln>
          <a:effectLst/>
        </c:spPr>
        <c:txPr>
          <a:bodyPr rot="-60000000" spcFirstLastPara="1" vertOverflow="ellipsis" vert="horz" wrap="square" anchor="ctr" anchorCtr="1"/>
          <a:lstStyle/>
          <a:p>
            <a:pPr>
              <a:defRPr sz="1197" b="1" i="0" u="none" strike="noStrike" kern="1200" baseline="0">
                <a:solidFill>
                  <a:srgbClr val="0A5882"/>
                </a:solidFill>
                <a:latin typeface="+mn-lt"/>
                <a:ea typeface="+mn-ea"/>
                <a:cs typeface="+mn-cs"/>
              </a:defRPr>
            </a:pPr>
            <a:endParaRPr lang="es-US"/>
          </a:p>
        </c:txPr>
        <c:crossAx val="441665679"/>
        <c:crosses val="autoZero"/>
        <c:crossBetween val="between"/>
      </c:valAx>
      <c:dTable>
        <c:showHorzBorder val="1"/>
        <c:showVertBorder val="1"/>
        <c:showOutline val="1"/>
        <c:showKeys val="1"/>
        <c:spPr>
          <a:noFill/>
          <a:ln w="9525">
            <a:solidFill>
              <a:schemeClr val="accent4"/>
            </a:solidFill>
          </a:ln>
          <a:effectLst/>
        </c:spPr>
        <c:txPr>
          <a:bodyPr rot="0" spcFirstLastPara="1" vertOverflow="ellipsis" vert="horz" wrap="square" anchor="ctr" anchorCtr="1"/>
          <a:lstStyle/>
          <a:p>
            <a:pPr rtl="0">
              <a:defRPr sz="1197" b="1" i="0" u="none" strike="noStrike" kern="1200" baseline="0">
                <a:solidFill>
                  <a:srgbClr val="0A5882"/>
                </a:solidFill>
                <a:latin typeface="+mn-lt"/>
                <a:ea typeface="+mn-ea"/>
                <a:cs typeface="+mn-cs"/>
              </a:defRPr>
            </a:pPr>
            <a:endParaRPr lang="es-US"/>
          </a:p>
        </c:txPr>
      </c:dTable>
      <c:spPr>
        <a:noFill/>
        <a:ln>
          <a:solidFill>
            <a:srgbClr val="0A5882"/>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tx2">
        <a:lumMod val="20000"/>
        <a:lumOff val="80000"/>
      </a:schemeClr>
    </a:solidFill>
    <a:ln>
      <a:noFill/>
    </a:ln>
    <a:effectLst/>
  </c:spPr>
  <c:txPr>
    <a:bodyPr/>
    <a:lstStyle/>
    <a:p>
      <a:pPr>
        <a:defRPr b="1" i="0" baseline="0">
          <a:solidFill>
            <a:srgbClr val="0A5882"/>
          </a:solidFill>
        </a:defRPr>
      </a:pPr>
      <a:endParaRPr lang="es-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2023 - 2024</c:v>
                </c:pt>
              </c:strCache>
            </c:strRef>
          </c:tx>
          <c:spPr>
            <a:solidFill>
              <a:schemeClr val="accent1"/>
            </a:solidFill>
            <a:ln>
              <a:noFill/>
            </a:ln>
            <a:effectLst/>
          </c:spPr>
          <c:invertIfNegative val="0"/>
          <c:cat>
            <c:strRef>
              <c:f>Sheet1!$A$2:$A$6</c:f>
              <c:strCache>
                <c:ptCount val="5"/>
                <c:pt idx="0">
                  <c:v>Central</c:v>
                </c:pt>
                <c:pt idx="1">
                  <c:v>Eastern</c:v>
                </c:pt>
                <c:pt idx="2">
                  <c:v>Southwest Coastal</c:v>
                </c:pt>
                <c:pt idx="3">
                  <c:v>North Sound</c:v>
                </c:pt>
                <c:pt idx="4">
                  <c:v>Central Sound</c:v>
                </c:pt>
              </c:strCache>
            </c:strRef>
          </c:cat>
          <c:val>
            <c:numRef>
              <c:f>Sheet1!$B$2:$B$6</c:f>
              <c:numCache>
                <c:formatCode>General</c:formatCode>
                <c:ptCount val="5"/>
                <c:pt idx="0" formatCode="#,##0">
                  <c:v>2326</c:v>
                </c:pt>
                <c:pt idx="1">
                  <c:v>471</c:v>
                </c:pt>
                <c:pt idx="2">
                  <c:v>93</c:v>
                </c:pt>
                <c:pt idx="3">
                  <c:v>99</c:v>
                </c:pt>
                <c:pt idx="4">
                  <c:v>82</c:v>
                </c:pt>
              </c:numCache>
            </c:numRef>
          </c:val>
          <c:extLst>
            <c:ext xmlns:c16="http://schemas.microsoft.com/office/drawing/2014/chart" uri="{C3380CC4-5D6E-409C-BE32-E72D297353CC}">
              <c16:uniqueId val="{00000000-B142-46CB-8334-82A8C42D4C97}"/>
            </c:ext>
          </c:extLst>
        </c:ser>
        <c:ser>
          <c:idx val="1"/>
          <c:order val="1"/>
          <c:tx>
            <c:strRef>
              <c:f>Sheet1!$C$1</c:f>
              <c:strCache>
                <c:ptCount val="1"/>
                <c:pt idx="0">
                  <c:v>2024 - 2025</c:v>
                </c:pt>
              </c:strCache>
            </c:strRef>
          </c:tx>
          <c:spPr>
            <a:solidFill>
              <a:schemeClr val="accent2"/>
            </a:solidFill>
            <a:ln>
              <a:noFill/>
            </a:ln>
            <a:effectLst/>
          </c:spPr>
          <c:invertIfNegative val="0"/>
          <c:cat>
            <c:strRef>
              <c:f>Sheet1!$A$2:$A$6</c:f>
              <c:strCache>
                <c:ptCount val="5"/>
                <c:pt idx="0">
                  <c:v>Central</c:v>
                </c:pt>
                <c:pt idx="1">
                  <c:v>Eastern</c:v>
                </c:pt>
                <c:pt idx="2">
                  <c:v>Southwest Coastal</c:v>
                </c:pt>
                <c:pt idx="3">
                  <c:v>North Sound</c:v>
                </c:pt>
                <c:pt idx="4">
                  <c:v>Central Sound</c:v>
                </c:pt>
              </c:strCache>
            </c:strRef>
          </c:cat>
          <c:val>
            <c:numRef>
              <c:f>Sheet1!$C$2:$C$6</c:f>
              <c:numCache>
                <c:formatCode>General</c:formatCode>
                <c:ptCount val="5"/>
                <c:pt idx="0" formatCode="#,##0">
                  <c:v>2703</c:v>
                </c:pt>
                <c:pt idx="1">
                  <c:v>468</c:v>
                </c:pt>
                <c:pt idx="2">
                  <c:v>125</c:v>
                </c:pt>
                <c:pt idx="3">
                  <c:v>116</c:v>
                </c:pt>
                <c:pt idx="4">
                  <c:v>95</c:v>
                </c:pt>
              </c:numCache>
            </c:numRef>
          </c:val>
          <c:extLst>
            <c:ext xmlns:c16="http://schemas.microsoft.com/office/drawing/2014/chart" uri="{C3380CC4-5D6E-409C-BE32-E72D297353CC}">
              <c16:uniqueId val="{00000001-B142-46CB-8334-82A8C42D4C97}"/>
            </c:ext>
          </c:extLst>
        </c:ser>
        <c:ser>
          <c:idx val="2"/>
          <c:order val="2"/>
          <c:tx>
            <c:strRef>
              <c:f>Sheet1!$D$1</c:f>
              <c:strCache>
                <c:ptCount val="1"/>
                <c:pt idx="0">
                  <c:v>2025 - 2026*</c:v>
                </c:pt>
              </c:strCache>
            </c:strRef>
          </c:tx>
          <c:spPr>
            <a:solidFill>
              <a:schemeClr val="accent3"/>
            </a:solidFill>
            <a:ln>
              <a:noFill/>
            </a:ln>
            <a:effectLst/>
          </c:spPr>
          <c:invertIfNegative val="0"/>
          <c:cat>
            <c:strRef>
              <c:f>Sheet1!$A$2:$A$6</c:f>
              <c:strCache>
                <c:ptCount val="5"/>
                <c:pt idx="0">
                  <c:v>Central</c:v>
                </c:pt>
                <c:pt idx="1">
                  <c:v>Eastern</c:v>
                </c:pt>
                <c:pt idx="2">
                  <c:v>Southwest Coastal</c:v>
                </c:pt>
                <c:pt idx="3">
                  <c:v>North Sound</c:v>
                </c:pt>
                <c:pt idx="4">
                  <c:v>Central Sound</c:v>
                </c:pt>
              </c:strCache>
            </c:strRef>
          </c:cat>
          <c:val>
            <c:numRef>
              <c:f>Sheet1!$D$2:$D$6</c:f>
              <c:numCache>
                <c:formatCode>General</c:formatCode>
                <c:ptCount val="5"/>
                <c:pt idx="0" formatCode="#,##0">
                  <c:v>3202</c:v>
                </c:pt>
                <c:pt idx="1">
                  <c:v>396</c:v>
                </c:pt>
                <c:pt idx="2">
                  <c:v>112</c:v>
                </c:pt>
                <c:pt idx="3">
                  <c:v>107</c:v>
                </c:pt>
                <c:pt idx="4">
                  <c:v>70</c:v>
                </c:pt>
              </c:numCache>
            </c:numRef>
          </c:val>
          <c:extLst>
            <c:ext xmlns:c16="http://schemas.microsoft.com/office/drawing/2014/chart" uri="{C3380CC4-5D6E-409C-BE32-E72D297353CC}">
              <c16:uniqueId val="{00000000-A3F1-4845-921A-313970A3718C}"/>
            </c:ext>
          </c:extLst>
        </c:ser>
        <c:dLbls>
          <c:showLegendKey val="0"/>
          <c:showVal val="0"/>
          <c:showCatName val="0"/>
          <c:showSerName val="0"/>
          <c:showPercent val="0"/>
          <c:showBubbleSize val="0"/>
        </c:dLbls>
        <c:gapWidth val="219"/>
        <c:overlap val="-27"/>
        <c:axId val="625924784"/>
        <c:axId val="625923344"/>
      </c:barChart>
      <c:catAx>
        <c:axId val="625924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mn-cs"/>
              </a:defRPr>
            </a:pPr>
            <a:endParaRPr lang="en-US"/>
          </a:p>
        </c:txPr>
        <c:crossAx val="625923344"/>
        <c:crosses val="autoZero"/>
        <c:auto val="1"/>
        <c:lblAlgn val="ctr"/>
        <c:lblOffset val="100"/>
        <c:noMultiLvlLbl val="0"/>
      </c:catAx>
      <c:valAx>
        <c:axId val="6259233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62592478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j-lt"/>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Century Gothic" panose="020B0502020202020204" pitchFamily="34" charset="0"/>
                <a:ea typeface="+mn-ea"/>
                <a:cs typeface="+mn-cs"/>
              </a:defRPr>
            </a:pPr>
            <a:r>
              <a:rPr lang="en-US" sz="1600">
                <a:solidFill>
                  <a:srgbClr val="135273"/>
                </a:solidFill>
              </a:rPr>
              <a:t>July 2023 through April 2026</a:t>
            </a:r>
            <a:r>
              <a:rPr lang="en-US" sz="1600" baseline="0">
                <a:solidFill>
                  <a:srgbClr val="124A79"/>
                </a:solidFill>
              </a:rPr>
              <a:t> </a:t>
            </a:r>
            <a:r>
              <a:rPr lang="en-US" sz="1200" baseline="0">
                <a:solidFill>
                  <a:srgbClr val="124A79"/>
                </a:solidFill>
              </a:rPr>
              <a:t>(* 2025-26 Shows Partial Program Year)</a:t>
            </a:r>
            <a:endParaRPr lang="en-US" sz="1200">
              <a:solidFill>
                <a:srgbClr val="135273"/>
              </a:solidFill>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Century Gothic" panose="020B0502020202020204" pitchFamily="34" charset="0"/>
              <a:ea typeface="+mn-ea"/>
              <a:cs typeface="+mn-cs"/>
            </a:defRPr>
          </a:pPr>
          <a:endParaRPr lang="en-US"/>
        </a:p>
      </c:txPr>
    </c:title>
    <c:autoTitleDeleted val="0"/>
    <c:plotArea>
      <c:layout/>
      <c:barChart>
        <c:barDir val="col"/>
        <c:grouping val="clustered"/>
        <c:varyColors val="0"/>
        <c:ser>
          <c:idx val="0"/>
          <c:order val="0"/>
          <c:tx>
            <c:strRef>
              <c:f>Sheet1!$B$9</c:f>
              <c:strCache>
                <c:ptCount val="1"/>
                <c:pt idx="0">
                  <c:v>2023 - 2024</c:v>
                </c:pt>
              </c:strCache>
            </c:strRef>
          </c:tx>
          <c:spPr>
            <a:solidFill>
              <a:schemeClr val="accent1"/>
            </a:solidFill>
            <a:ln>
              <a:noFill/>
            </a:ln>
            <a:effectLst/>
          </c:spPr>
          <c:invertIfNegative val="0"/>
          <c:cat>
            <c:strRef>
              <c:f>Sheet1!$A$10:$A$16</c:f>
              <c:strCache>
                <c:ptCount val="7"/>
                <c:pt idx="0">
                  <c:v>Sunnyside</c:v>
                </c:pt>
                <c:pt idx="1">
                  <c:v>Central Basin</c:v>
                </c:pt>
                <c:pt idx="2">
                  <c:v>Yakima</c:v>
                </c:pt>
                <c:pt idx="3">
                  <c:v>Wenatchee</c:v>
                </c:pt>
                <c:pt idx="4">
                  <c:v>Okanogan</c:v>
                </c:pt>
                <c:pt idx="5">
                  <c:v>Columbia Basin</c:v>
                </c:pt>
                <c:pt idx="6">
                  <c:v>Remaining Offices</c:v>
                </c:pt>
              </c:strCache>
            </c:strRef>
          </c:cat>
          <c:val>
            <c:numRef>
              <c:f>Sheet1!$B$10:$B$16</c:f>
              <c:numCache>
                <c:formatCode>General</c:formatCode>
                <c:ptCount val="7"/>
                <c:pt idx="0">
                  <c:v>861</c:v>
                </c:pt>
                <c:pt idx="1">
                  <c:v>349</c:v>
                </c:pt>
                <c:pt idx="2">
                  <c:v>557</c:v>
                </c:pt>
                <c:pt idx="3">
                  <c:v>316</c:v>
                </c:pt>
                <c:pt idx="4">
                  <c:v>290</c:v>
                </c:pt>
                <c:pt idx="5">
                  <c:v>331</c:v>
                </c:pt>
                <c:pt idx="6">
                  <c:v>737</c:v>
                </c:pt>
              </c:numCache>
            </c:numRef>
          </c:val>
          <c:extLst>
            <c:ext xmlns:c16="http://schemas.microsoft.com/office/drawing/2014/chart" uri="{C3380CC4-5D6E-409C-BE32-E72D297353CC}">
              <c16:uniqueId val="{00000000-58DE-48B9-BB65-6D7AD9534594}"/>
            </c:ext>
          </c:extLst>
        </c:ser>
        <c:ser>
          <c:idx val="1"/>
          <c:order val="1"/>
          <c:tx>
            <c:strRef>
              <c:f>Sheet1!$C$9</c:f>
              <c:strCache>
                <c:ptCount val="1"/>
                <c:pt idx="0">
                  <c:v>2024 - 2025</c:v>
                </c:pt>
              </c:strCache>
            </c:strRef>
          </c:tx>
          <c:spPr>
            <a:solidFill>
              <a:schemeClr val="accent2"/>
            </a:solidFill>
            <a:ln>
              <a:noFill/>
            </a:ln>
            <a:effectLst/>
          </c:spPr>
          <c:invertIfNegative val="0"/>
          <c:cat>
            <c:strRef>
              <c:f>Sheet1!$A$10:$A$16</c:f>
              <c:strCache>
                <c:ptCount val="7"/>
                <c:pt idx="0">
                  <c:v>Sunnyside</c:v>
                </c:pt>
                <c:pt idx="1">
                  <c:v>Central Basin</c:v>
                </c:pt>
                <c:pt idx="2">
                  <c:v>Yakima</c:v>
                </c:pt>
                <c:pt idx="3">
                  <c:v>Wenatchee</c:v>
                </c:pt>
                <c:pt idx="4">
                  <c:v>Okanogan</c:v>
                </c:pt>
                <c:pt idx="5">
                  <c:v>Columbia Basin</c:v>
                </c:pt>
                <c:pt idx="6">
                  <c:v>Remaining Offices</c:v>
                </c:pt>
              </c:strCache>
            </c:strRef>
          </c:cat>
          <c:val>
            <c:numRef>
              <c:f>Sheet1!$C$10:$C$16</c:f>
              <c:numCache>
                <c:formatCode>General</c:formatCode>
                <c:ptCount val="7"/>
                <c:pt idx="0" formatCode="#,##0">
                  <c:v>1060</c:v>
                </c:pt>
                <c:pt idx="1">
                  <c:v>482</c:v>
                </c:pt>
                <c:pt idx="2">
                  <c:v>425</c:v>
                </c:pt>
                <c:pt idx="3">
                  <c:v>427</c:v>
                </c:pt>
                <c:pt idx="4">
                  <c:v>282</c:v>
                </c:pt>
                <c:pt idx="5">
                  <c:v>259</c:v>
                </c:pt>
                <c:pt idx="6">
                  <c:v>861</c:v>
                </c:pt>
              </c:numCache>
            </c:numRef>
          </c:val>
          <c:extLst>
            <c:ext xmlns:c16="http://schemas.microsoft.com/office/drawing/2014/chart" uri="{C3380CC4-5D6E-409C-BE32-E72D297353CC}">
              <c16:uniqueId val="{00000001-58DE-48B9-BB65-6D7AD9534594}"/>
            </c:ext>
          </c:extLst>
        </c:ser>
        <c:ser>
          <c:idx val="2"/>
          <c:order val="2"/>
          <c:tx>
            <c:strRef>
              <c:f>Sheet1!$D$9</c:f>
              <c:strCache>
                <c:ptCount val="1"/>
                <c:pt idx="0">
                  <c:v>2025 - 2026*</c:v>
                </c:pt>
              </c:strCache>
            </c:strRef>
          </c:tx>
          <c:spPr>
            <a:solidFill>
              <a:schemeClr val="accent3"/>
            </a:solidFill>
            <a:ln>
              <a:noFill/>
            </a:ln>
            <a:effectLst/>
          </c:spPr>
          <c:invertIfNegative val="0"/>
          <c:cat>
            <c:strRef>
              <c:f>Sheet1!$A$10:$A$16</c:f>
              <c:strCache>
                <c:ptCount val="7"/>
                <c:pt idx="0">
                  <c:v>Sunnyside</c:v>
                </c:pt>
                <c:pt idx="1">
                  <c:v>Central Basin</c:v>
                </c:pt>
                <c:pt idx="2">
                  <c:v>Yakima</c:v>
                </c:pt>
                <c:pt idx="3">
                  <c:v>Wenatchee</c:v>
                </c:pt>
                <c:pt idx="4">
                  <c:v>Okanogan</c:v>
                </c:pt>
                <c:pt idx="5">
                  <c:v>Columbia Basin</c:v>
                </c:pt>
                <c:pt idx="6">
                  <c:v>Remaining Offices</c:v>
                </c:pt>
              </c:strCache>
            </c:strRef>
          </c:cat>
          <c:val>
            <c:numRef>
              <c:f>Sheet1!$D$10:$D$16</c:f>
              <c:numCache>
                <c:formatCode>#,##0</c:formatCode>
                <c:ptCount val="7"/>
                <c:pt idx="0">
                  <c:v>1591</c:v>
                </c:pt>
                <c:pt idx="1">
                  <c:v>469</c:v>
                </c:pt>
                <c:pt idx="2" formatCode="General">
                  <c:v>304</c:v>
                </c:pt>
                <c:pt idx="3" formatCode="General">
                  <c:v>439</c:v>
                </c:pt>
                <c:pt idx="4" formatCode="General">
                  <c:v>320</c:v>
                </c:pt>
                <c:pt idx="5" formatCode="General">
                  <c:v>220</c:v>
                </c:pt>
                <c:pt idx="6" formatCode="General">
                  <c:v>796</c:v>
                </c:pt>
              </c:numCache>
            </c:numRef>
          </c:val>
          <c:extLst>
            <c:ext xmlns:c16="http://schemas.microsoft.com/office/drawing/2014/chart" uri="{C3380CC4-5D6E-409C-BE32-E72D297353CC}">
              <c16:uniqueId val="{00000000-D183-4502-9498-5B3BF2E3EFC4}"/>
            </c:ext>
          </c:extLst>
        </c:ser>
        <c:dLbls>
          <c:showLegendKey val="0"/>
          <c:showVal val="0"/>
          <c:showCatName val="0"/>
          <c:showSerName val="0"/>
          <c:showPercent val="0"/>
          <c:showBubbleSize val="0"/>
        </c:dLbls>
        <c:gapWidth val="219"/>
        <c:overlap val="-27"/>
        <c:axId val="633551608"/>
        <c:axId val="633550528"/>
      </c:barChart>
      <c:catAx>
        <c:axId val="633551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633550528"/>
        <c:crosses val="autoZero"/>
        <c:auto val="1"/>
        <c:lblAlgn val="ctr"/>
        <c:lblOffset val="100"/>
        <c:noMultiLvlLbl val="0"/>
      </c:catAx>
      <c:valAx>
        <c:axId val="63355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63355160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entury Gothic" panose="020B0502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9F3BF0-24AE-47DC-B008-A2ADD901C29E}" type="doc">
      <dgm:prSet loTypeId="urn:microsoft.com/office/officeart/2005/8/layout/vProcess5" loCatId="process" qsTypeId="urn:microsoft.com/office/officeart/2005/8/quickstyle/simple1" qsCatId="simple" csTypeId="urn:microsoft.com/office/officeart/2005/8/colors/accent3_2" csCatId="accent3" phldr="1"/>
      <dgm:spPr/>
      <dgm:t>
        <a:bodyPr/>
        <a:lstStyle/>
        <a:p>
          <a:endParaRPr lang="en-US"/>
        </a:p>
      </dgm:t>
    </dgm:pt>
    <dgm:pt modelId="{84815BA6-D342-4041-9963-516C362A4040}">
      <dgm:prSet phldrT="[Text]" phldr="0"/>
      <dgm:spPr/>
      <dgm:t>
        <a:bodyPr/>
        <a:lstStyle/>
        <a:p>
          <a:r>
            <a:rPr lang="en-US" dirty="0"/>
            <a:t>Direct Communication</a:t>
          </a:r>
        </a:p>
      </dgm:t>
    </dgm:pt>
    <dgm:pt modelId="{B3FB03F9-91A3-4814-AF97-CD4168964392}" type="parTrans" cxnId="{A7790DEB-275B-4F29-8A6E-E9592457C827}">
      <dgm:prSet/>
      <dgm:spPr/>
      <dgm:t>
        <a:bodyPr/>
        <a:lstStyle/>
        <a:p>
          <a:endParaRPr lang="en-US"/>
        </a:p>
      </dgm:t>
    </dgm:pt>
    <dgm:pt modelId="{7373A34F-0CBC-4B53-B87E-A258CD89522D}" type="sibTrans" cxnId="{A7790DEB-275B-4F29-8A6E-E9592457C827}">
      <dgm:prSet/>
      <dgm:spPr/>
      <dgm:t>
        <a:bodyPr/>
        <a:lstStyle/>
        <a:p>
          <a:endParaRPr lang="en-US"/>
        </a:p>
      </dgm:t>
    </dgm:pt>
    <dgm:pt modelId="{3103028F-5823-42DC-8F3A-A2A0479269B0}">
      <dgm:prSet phldrT="[Text]" phldr="0"/>
      <dgm:spPr/>
      <dgm:t>
        <a:bodyPr/>
        <a:lstStyle/>
        <a:p>
          <a:r>
            <a:rPr lang="en-US" dirty="0"/>
            <a:t>Email campaign, website banners and alerts, ESD employer newsletter</a:t>
          </a:r>
        </a:p>
      </dgm:t>
    </dgm:pt>
    <dgm:pt modelId="{02F70B64-3173-4682-98EC-BBBEAE1D1FA4}" type="parTrans" cxnId="{BF0C7493-7E22-4D7A-A1C7-CD473E577C06}">
      <dgm:prSet/>
      <dgm:spPr/>
      <dgm:t>
        <a:bodyPr/>
        <a:lstStyle/>
        <a:p>
          <a:endParaRPr lang="en-US"/>
        </a:p>
      </dgm:t>
    </dgm:pt>
    <dgm:pt modelId="{8735C633-99F4-41B3-8296-5961C9F50977}" type="sibTrans" cxnId="{BF0C7493-7E22-4D7A-A1C7-CD473E577C06}">
      <dgm:prSet/>
      <dgm:spPr/>
      <dgm:t>
        <a:bodyPr/>
        <a:lstStyle/>
        <a:p>
          <a:endParaRPr lang="en-US"/>
        </a:p>
      </dgm:t>
    </dgm:pt>
    <dgm:pt modelId="{62D42B4D-0CA8-47FF-83DF-EF036C93D409}">
      <dgm:prSet phldrT="[Text]" phldr="0"/>
      <dgm:spPr/>
      <dgm:t>
        <a:bodyPr/>
        <a:lstStyle/>
        <a:p>
          <a:r>
            <a:rPr lang="en-US" dirty="0"/>
            <a:t>Instructional content</a:t>
          </a:r>
        </a:p>
      </dgm:t>
    </dgm:pt>
    <dgm:pt modelId="{CFD55A93-E427-462B-88C0-70DEF005A7CC}" type="parTrans" cxnId="{E207BCAE-D922-4E92-800A-760E6E5132F3}">
      <dgm:prSet/>
      <dgm:spPr/>
      <dgm:t>
        <a:bodyPr/>
        <a:lstStyle/>
        <a:p>
          <a:endParaRPr lang="en-US"/>
        </a:p>
      </dgm:t>
    </dgm:pt>
    <dgm:pt modelId="{3CB24A51-5E7F-45A4-9B19-01F0E14DD052}" type="sibTrans" cxnId="{E207BCAE-D922-4E92-800A-760E6E5132F3}">
      <dgm:prSet/>
      <dgm:spPr/>
      <dgm:t>
        <a:bodyPr/>
        <a:lstStyle/>
        <a:p>
          <a:endParaRPr lang="en-US"/>
        </a:p>
      </dgm:t>
    </dgm:pt>
    <dgm:pt modelId="{091AE8FC-2CA2-4B1F-9E63-A0BF668D1A16}">
      <dgm:prSet phldrT="[Text]" phldr="0"/>
      <dgm:spPr/>
      <dgm:t>
        <a:bodyPr/>
        <a:lstStyle/>
        <a:p>
          <a:r>
            <a:rPr lang="en-US" dirty="0"/>
            <a:t>How to save account information, logging in for the first time, the employer dashboard</a:t>
          </a:r>
        </a:p>
      </dgm:t>
    </dgm:pt>
    <dgm:pt modelId="{67294A71-411D-4F65-A510-D754C4D03706}" type="parTrans" cxnId="{55B6B260-0076-4E69-9C80-96FF8E8C83A8}">
      <dgm:prSet/>
      <dgm:spPr/>
      <dgm:t>
        <a:bodyPr/>
        <a:lstStyle/>
        <a:p>
          <a:endParaRPr lang="en-US"/>
        </a:p>
      </dgm:t>
    </dgm:pt>
    <dgm:pt modelId="{04B608ED-3DDF-4E3B-865A-360C620109A3}" type="sibTrans" cxnId="{55B6B260-0076-4E69-9C80-96FF8E8C83A8}">
      <dgm:prSet/>
      <dgm:spPr/>
      <dgm:t>
        <a:bodyPr/>
        <a:lstStyle/>
        <a:p>
          <a:endParaRPr lang="en-US"/>
        </a:p>
      </dgm:t>
    </dgm:pt>
    <dgm:pt modelId="{F79DDADC-32C8-48C8-B0F5-373941254752}">
      <dgm:prSet phldrT="[Text]" phldr="0"/>
      <dgm:spPr/>
      <dgm:t>
        <a:bodyPr/>
        <a:lstStyle/>
        <a:p>
          <a:r>
            <a:rPr lang="en-US" dirty="0"/>
            <a:t>Post go-live support</a:t>
          </a:r>
        </a:p>
      </dgm:t>
    </dgm:pt>
    <dgm:pt modelId="{E9F8E9B1-05FA-4B77-ABBD-79C623DD10BD}" type="parTrans" cxnId="{0DC553EC-CF0B-47C8-9A1C-8BB7E0A712A0}">
      <dgm:prSet/>
      <dgm:spPr/>
      <dgm:t>
        <a:bodyPr/>
        <a:lstStyle/>
        <a:p>
          <a:endParaRPr lang="en-US"/>
        </a:p>
      </dgm:t>
    </dgm:pt>
    <dgm:pt modelId="{8EE1FB33-5FD7-4615-9456-37A5A338D021}" type="sibTrans" cxnId="{0DC553EC-CF0B-47C8-9A1C-8BB7E0A712A0}">
      <dgm:prSet/>
      <dgm:spPr/>
      <dgm:t>
        <a:bodyPr/>
        <a:lstStyle/>
        <a:p>
          <a:endParaRPr lang="en-US"/>
        </a:p>
      </dgm:t>
    </dgm:pt>
    <dgm:pt modelId="{0676C941-ADCA-49E7-9621-EF82824AD791}">
      <dgm:prSet phldrT="[Text]" phldr="0"/>
      <dgm:spPr/>
      <dgm:t>
        <a:bodyPr/>
        <a:lstStyle/>
        <a:p>
          <a:r>
            <a:rPr lang="en-US" dirty="0"/>
            <a:t>Dedicated professionals at WorkSource and via the Virtual Services Team</a:t>
          </a:r>
        </a:p>
      </dgm:t>
    </dgm:pt>
    <dgm:pt modelId="{1EF81561-3FF1-4B20-BE30-B4F7E74F46B3}" type="parTrans" cxnId="{CD74A99F-15D0-43C1-A956-D8C3CA9BDBC7}">
      <dgm:prSet/>
      <dgm:spPr/>
      <dgm:t>
        <a:bodyPr/>
        <a:lstStyle/>
        <a:p>
          <a:endParaRPr lang="en-US"/>
        </a:p>
      </dgm:t>
    </dgm:pt>
    <dgm:pt modelId="{29D4D6A2-63FC-4371-98FA-B5EF86EFD535}" type="sibTrans" cxnId="{CD74A99F-15D0-43C1-A956-D8C3CA9BDBC7}">
      <dgm:prSet/>
      <dgm:spPr/>
      <dgm:t>
        <a:bodyPr/>
        <a:lstStyle/>
        <a:p>
          <a:endParaRPr lang="en-US"/>
        </a:p>
      </dgm:t>
    </dgm:pt>
    <dgm:pt modelId="{9AD9BD2E-AC4C-473B-97C7-D0887A9086E4}" type="pres">
      <dgm:prSet presAssocID="{209F3BF0-24AE-47DC-B008-A2ADD901C29E}" presName="outerComposite" presStyleCnt="0">
        <dgm:presLayoutVars>
          <dgm:chMax val="5"/>
          <dgm:dir/>
          <dgm:resizeHandles val="exact"/>
        </dgm:presLayoutVars>
      </dgm:prSet>
      <dgm:spPr/>
    </dgm:pt>
    <dgm:pt modelId="{B565E27D-F0DD-4C81-9FB8-2A4D722B3027}" type="pres">
      <dgm:prSet presAssocID="{209F3BF0-24AE-47DC-B008-A2ADD901C29E}" presName="dummyMaxCanvas" presStyleCnt="0">
        <dgm:presLayoutVars/>
      </dgm:prSet>
      <dgm:spPr/>
    </dgm:pt>
    <dgm:pt modelId="{E2C3A529-5C95-4A5D-8151-509D6363EEE3}" type="pres">
      <dgm:prSet presAssocID="{209F3BF0-24AE-47DC-B008-A2ADD901C29E}" presName="ThreeNodes_1" presStyleLbl="node1" presStyleIdx="0" presStyleCnt="3">
        <dgm:presLayoutVars>
          <dgm:bulletEnabled val="1"/>
        </dgm:presLayoutVars>
      </dgm:prSet>
      <dgm:spPr/>
    </dgm:pt>
    <dgm:pt modelId="{0D442E75-AEEA-4A57-9ACB-5847C53A14FD}" type="pres">
      <dgm:prSet presAssocID="{209F3BF0-24AE-47DC-B008-A2ADD901C29E}" presName="ThreeNodes_2" presStyleLbl="node1" presStyleIdx="1" presStyleCnt="3">
        <dgm:presLayoutVars>
          <dgm:bulletEnabled val="1"/>
        </dgm:presLayoutVars>
      </dgm:prSet>
      <dgm:spPr/>
    </dgm:pt>
    <dgm:pt modelId="{55D9400D-51A9-4E89-A397-A438D15B7F1D}" type="pres">
      <dgm:prSet presAssocID="{209F3BF0-24AE-47DC-B008-A2ADD901C29E}" presName="ThreeNodes_3" presStyleLbl="node1" presStyleIdx="2" presStyleCnt="3">
        <dgm:presLayoutVars>
          <dgm:bulletEnabled val="1"/>
        </dgm:presLayoutVars>
      </dgm:prSet>
      <dgm:spPr/>
    </dgm:pt>
    <dgm:pt modelId="{8590A2FC-FA39-40D3-97BC-91361341C46C}" type="pres">
      <dgm:prSet presAssocID="{209F3BF0-24AE-47DC-B008-A2ADD901C29E}" presName="ThreeConn_1-2" presStyleLbl="fgAccFollowNode1" presStyleIdx="0" presStyleCnt="2">
        <dgm:presLayoutVars>
          <dgm:bulletEnabled val="1"/>
        </dgm:presLayoutVars>
      </dgm:prSet>
      <dgm:spPr/>
    </dgm:pt>
    <dgm:pt modelId="{D41FB1B1-BD2A-4C56-96C2-9507C4BE6A33}" type="pres">
      <dgm:prSet presAssocID="{209F3BF0-24AE-47DC-B008-A2ADD901C29E}" presName="ThreeConn_2-3" presStyleLbl="fgAccFollowNode1" presStyleIdx="1" presStyleCnt="2">
        <dgm:presLayoutVars>
          <dgm:bulletEnabled val="1"/>
        </dgm:presLayoutVars>
      </dgm:prSet>
      <dgm:spPr/>
    </dgm:pt>
    <dgm:pt modelId="{08EBE8B7-CEC5-4896-A618-B9CADC030336}" type="pres">
      <dgm:prSet presAssocID="{209F3BF0-24AE-47DC-B008-A2ADD901C29E}" presName="ThreeNodes_1_text" presStyleLbl="node1" presStyleIdx="2" presStyleCnt="3">
        <dgm:presLayoutVars>
          <dgm:bulletEnabled val="1"/>
        </dgm:presLayoutVars>
      </dgm:prSet>
      <dgm:spPr/>
    </dgm:pt>
    <dgm:pt modelId="{74F97CE8-64C9-410C-A535-4A5A06F136A2}" type="pres">
      <dgm:prSet presAssocID="{209F3BF0-24AE-47DC-B008-A2ADD901C29E}" presName="ThreeNodes_2_text" presStyleLbl="node1" presStyleIdx="2" presStyleCnt="3">
        <dgm:presLayoutVars>
          <dgm:bulletEnabled val="1"/>
        </dgm:presLayoutVars>
      </dgm:prSet>
      <dgm:spPr/>
    </dgm:pt>
    <dgm:pt modelId="{88EC7EE4-675F-4E68-AD18-4F205F28338E}" type="pres">
      <dgm:prSet presAssocID="{209F3BF0-24AE-47DC-B008-A2ADD901C29E}" presName="ThreeNodes_3_text" presStyleLbl="node1" presStyleIdx="2" presStyleCnt="3">
        <dgm:presLayoutVars>
          <dgm:bulletEnabled val="1"/>
        </dgm:presLayoutVars>
      </dgm:prSet>
      <dgm:spPr/>
    </dgm:pt>
  </dgm:ptLst>
  <dgm:cxnLst>
    <dgm:cxn modelId="{965A5320-F0AE-4EA2-BFD1-FDF76FB36090}" type="presOf" srcId="{209F3BF0-24AE-47DC-B008-A2ADD901C29E}" destId="{9AD9BD2E-AC4C-473B-97C7-D0887A9086E4}" srcOrd="0" destOrd="0" presId="urn:microsoft.com/office/officeart/2005/8/layout/vProcess5"/>
    <dgm:cxn modelId="{C806A22F-B210-4668-A538-676E20265409}" type="presOf" srcId="{3103028F-5823-42DC-8F3A-A2A0479269B0}" destId="{08EBE8B7-CEC5-4896-A618-B9CADC030336}" srcOrd="1" destOrd="1" presId="urn:microsoft.com/office/officeart/2005/8/layout/vProcess5"/>
    <dgm:cxn modelId="{90814F39-4C19-4829-89EA-92382D5115BD}" type="presOf" srcId="{7373A34F-0CBC-4B53-B87E-A258CD89522D}" destId="{8590A2FC-FA39-40D3-97BC-91361341C46C}" srcOrd="0" destOrd="0" presId="urn:microsoft.com/office/officeart/2005/8/layout/vProcess5"/>
    <dgm:cxn modelId="{87C26F5D-0DD6-404F-B9CA-80320FCB5AD2}" type="presOf" srcId="{091AE8FC-2CA2-4B1F-9E63-A0BF668D1A16}" destId="{74F97CE8-64C9-410C-A535-4A5A06F136A2}" srcOrd="1" destOrd="1" presId="urn:microsoft.com/office/officeart/2005/8/layout/vProcess5"/>
    <dgm:cxn modelId="{55B6B260-0076-4E69-9C80-96FF8E8C83A8}" srcId="{62D42B4D-0CA8-47FF-83DF-EF036C93D409}" destId="{091AE8FC-2CA2-4B1F-9E63-A0BF668D1A16}" srcOrd="0" destOrd="0" parTransId="{67294A71-411D-4F65-A510-D754C4D03706}" sibTransId="{04B608ED-3DDF-4E3B-865A-360C620109A3}"/>
    <dgm:cxn modelId="{94C39D62-9EC3-4498-A6D4-D818F723D6A2}" type="presOf" srcId="{0676C941-ADCA-49E7-9621-EF82824AD791}" destId="{55D9400D-51A9-4E89-A397-A438D15B7F1D}" srcOrd="0" destOrd="1" presId="urn:microsoft.com/office/officeart/2005/8/layout/vProcess5"/>
    <dgm:cxn modelId="{D8FD5467-1031-409D-876A-D0492C5A5069}" type="presOf" srcId="{0676C941-ADCA-49E7-9621-EF82824AD791}" destId="{88EC7EE4-675F-4E68-AD18-4F205F28338E}" srcOrd="1" destOrd="1" presId="urn:microsoft.com/office/officeart/2005/8/layout/vProcess5"/>
    <dgm:cxn modelId="{A3176F49-BF20-4D8D-8F49-46DE077B1366}" type="presOf" srcId="{84815BA6-D342-4041-9963-516C362A4040}" destId="{E2C3A529-5C95-4A5D-8151-509D6363EEE3}" srcOrd="0" destOrd="0" presId="urn:microsoft.com/office/officeart/2005/8/layout/vProcess5"/>
    <dgm:cxn modelId="{1DA0274A-B207-4208-A5C8-55CC7BF3F27E}" type="presOf" srcId="{62D42B4D-0CA8-47FF-83DF-EF036C93D409}" destId="{0D442E75-AEEA-4A57-9ACB-5847C53A14FD}" srcOrd="0" destOrd="0" presId="urn:microsoft.com/office/officeart/2005/8/layout/vProcess5"/>
    <dgm:cxn modelId="{E317EF4C-7275-4213-B5B5-D7616F88D644}" type="presOf" srcId="{F79DDADC-32C8-48C8-B0F5-373941254752}" destId="{88EC7EE4-675F-4E68-AD18-4F205F28338E}" srcOrd="1" destOrd="0" presId="urn:microsoft.com/office/officeart/2005/8/layout/vProcess5"/>
    <dgm:cxn modelId="{E011D356-7829-427B-99B7-AD98D4F96F75}" type="presOf" srcId="{3CB24A51-5E7F-45A4-9B19-01F0E14DD052}" destId="{D41FB1B1-BD2A-4C56-96C2-9507C4BE6A33}" srcOrd="0" destOrd="0" presId="urn:microsoft.com/office/officeart/2005/8/layout/vProcess5"/>
    <dgm:cxn modelId="{BF0C7493-7E22-4D7A-A1C7-CD473E577C06}" srcId="{84815BA6-D342-4041-9963-516C362A4040}" destId="{3103028F-5823-42DC-8F3A-A2A0479269B0}" srcOrd="0" destOrd="0" parTransId="{02F70B64-3173-4682-98EC-BBBEAE1D1FA4}" sibTransId="{8735C633-99F4-41B3-8296-5961C9F50977}"/>
    <dgm:cxn modelId="{CD74A99F-15D0-43C1-A956-D8C3CA9BDBC7}" srcId="{F79DDADC-32C8-48C8-B0F5-373941254752}" destId="{0676C941-ADCA-49E7-9621-EF82824AD791}" srcOrd="0" destOrd="0" parTransId="{1EF81561-3FF1-4B20-BE30-B4F7E74F46B3}" sibTransId="{29D4D6A2-63FC-4371-98FA-B5EF86EFD535}"/>
    <dgm:cxn modelId="{E207BCAE-D922-4E92-800A-760E6E5132F3}" srcId="{209F3BF0-24AE-47DC-B008-A2ADD901C29E}" destId="{62D42B4D-0CA8-47FF-83DF-EF036C93D409}" srcOrd="1" destOrd="0" parTransId="{CFD55A93-E427-462B-88C0-70DEF005A7CC}" sibTransId="{3CB24A51-5E7F-45A4-9B19-01F0E14DD052}"/>
    <dgm:cxn modelId="{6C30AEB6-0E0C-4380-AB14-253918CD9DAA}" type="presOf" srcId="{62D42B4D-0CA8-47FF-83DF-EF036C93D409}" destId="{74F97CE8-64C9-410C-A535-4A5A06F136A2}" srcOrd="1" destOrd="0" presId="urn:microsoft.com/office/officeart/2005/8/layout/vProcess5"/>
    <dgm:cxn modelId="{E1D17DE5-B5B0-461D-BB3C-CDB2061AFBE4}" type="presOf" srcId="{F79DDADC-32C8-48C8-B0F5-373941254752}" destId="{55D9400D-51A9-4E89-A397-A438D15B7F1D}" srcOrd="0" destOrd="0" presId="urn:microsoft.com/office/officeart/2005/8/layout/vProcess5"/>
    <dgm:cxn modelId="{A7790DEB-275B-4F29-8A6E-E9592457C827}" srcId="{209F3BF0-24AE-47DC-B008-A2ADD901C29E}" destId="{84815BA6-D342-4041-9963-516C362A4040}" srcOrd="0" destOrd="0" parTransId="{B3FB03F9-91A3-4814-AF97-CD4168964392}" sibTransId="{7373A34F-0CBC-4B53-B87E-A258CD89522D}"/>
    <dgm:cxn modelId="{BFED10EC-C1C2-47C7-AFE1-B216A5254C67}" type="presOf" srcId="{091AE8FC-2CA2-4B1F-9E63-A0BF668D1A16}" destId="{0D442E75-AEEA-4A57-9ACB-5847C53A14FD}" srcOrd="0" destOrd="1" presId="urn:microsoft.com/office/officeart/2005/8/layout/vProcess5"/>
    <dgm:cxn modelId="{0DC553EC-CF0B-47C8-9A1C-8BB7E0A712A0}" srcId="{209F3BF0-24AE-47DC-B008-A2ADD901C29E}" destId="{F79DDADC-32C8-48C8-B0F5-373941254752}" srcOrd="2" destOrd="0" parTransId="{E9F8E9B1-05FA-4B77-ABBD-79C623DD10BD}" sibTransId="{8EE1FB33-5FD7-4615-9456-37A5A338D021}"/>
    <dgm:cxn modelId="{F8FA39F5-EB7E-4C9C-8497-E2873BDFC16D}" type="presOf" srcId="{3103028F-5823-42DC-8F3A-A2A0479269B0}" destId="{E2C3A529-5C95-4A5D-8151-509D6363EEE3}" srcOrd="0" destOrd="1" presId="urn:microsoft.com/office/officeart/2005/8/layout/vProcess5"/>
    <dgm:cxn modelId="{6F0735F9-5B2B-4202-9F29-90BEF02F76E9}" type="presOf" srcId="{84815BA6-D342-4041-9963-516C362A4040}" destId="{08EBE8B7-CEC5-4896-A618-B9CADC030336}" srcOrd="1" destOrd="0" presId="urn:microsoft.com/office/officeart/2005/8/layout/vProcess5"/>
    <dgm:cxn modelId="{9553334D-3E52-4314-9D9E-D30250EB0BB3}" type="presParOf" srcId="{9AD9BD2E-AC4C-473B-97C7-D0887A9086E4}" destId="{B565E27D-F0DD-4C81-9FB8-2A4D722B3027}" srcOrd="0" destOrd="0" presId="urn:microsoft.com/office/officeart/2005/8/layout/vProcess5"/>
    <dgm:cxn modelId="{E6818701-34CD-4454-AF91-2316CA81FE4C}" type="presParOf" srcId="{9AD9BD2E-AC4C-473B-97C7-D0887A9086E4}" destId="{E2C3A529-5C95-4A5D-8151-509D6363EEE3}" srcOrd="1" destOrd="0" presId="urn:microsoft.com/office/officeart/2005/8/layout/vProcess5"/>
    <dgm:cxn modelId="{6068833E-561A-4A62-BE73-CDAB404ADB28}" type="presParOf" srcId="{9AD9BD2E-AC4C-473B-97C7-D0887A9086E4}" destId="{0D442E75-AEEA-4A57-9ACB-5847C53A14FD}" srcOrd="2" destOrd="0" presId="urn:microsoft.com/office/officeart/2005/8/layout/vProcess5"/>
    <dgm:cxn modelId="{739D354F-FB2B-4083-876C-3FB6FAFFCD82}" type="presParOf" srcId="{9AD9BD2E-AC4C-473B-97C7-D0887A9086E4}" destId="{55D9400D-51A9-4E89-A397-A438D15B7F1D}" srcOrd="3" destOrd="0" presId="urn:microsoft.com/office/officeart/2005/8/layout/vProcess5"/>
    <dgm:cxn modelId="{24EF9178-4B80-4CBB-B2B6-45A14CF24EB3}" type="presParOf" srcId="{9AD9BD2E-AC4C-473B-97C7-D0887A9086E4}" destId="{8590A2FC-FA39-40D3-97BC-91361341C46C}" srcOrd="4" destOrd="0" presId="urn:microsoft.com/office/officeart/2005/8/layout/vProcess5"/>
    <dgm:cxn modelId="{F532270B-BCD6-45A1-9C97-E6A0CB0FC29B}" type="presParOf" srcId="{9AD9BD2E-AC4C-473B-97C7-D0887A9086E4}" destId="{D41FB1B1-BD2A-4C56-96C2-9507C4BE6A33}" srcOrd="5" destOrd="0" presId="urn:microsoft.com/office/officeart/2005/8/layout/vProcess5"/>
    <dgm:cxn modelId="{F361AF37-555C-43B4-952A-64ED788BA237}" type="presParOf" srcId="{9AD9BD2E-AC4C-473B-97C7-D0887A9086E4}" destId="{08EBE8B7-CEC5-4896-A618-B9CADC030336}" srcOrd="6" destOrd="0" presId="urn:microsoft.com/office/officeart/2005/8/layout/vProcess5"/>
    <dgm:cxn modelId="{7FB7FD1B-9A5F-4B6B-9869-5862E1A421E1}" type="presParOf" srcId="{9AD9BD2E-AC4C-473B-97C7-D0887A9086E4}" destId="{74F97CE8-64C9-410C-A535-4A5A06F136A2}" srcOrd="7" destOrd="0" presId="urn:microsoft.com/office/officeart/2005/8/layout/vProcess5"/>
    <dgm:cxn modelId="{197FC1F0-8663-45CD-8218-28D6216AC2D2}" type="presParOf" srcId="{9AD9BD2E-AC4C-473B-97C7-D0887A9086E4}" destId="{88EC7EE4-675F-4E68-AD18-4F205F28338E}" srcOrd="8"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C3A529-5C95-4A5D-8151-509D6363EEE3}">
      <dsp:nvSpPr>
        <dsp:cNvPr id="0" name=""/>
        <dsp:cNvSpPr/>
      </dsp:nvSpPr>
      <dsp:spPr>
        <a:xfrm>
          <a:off x="0" y="0"/>
          <a:ext cx="6688255" cy="118729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Direct Communication</a:t>
          </a:r>
        </a:p>
        <a:p>
          <a:pPr marL="171450" lvl="1" indent="-171450" algn="l" defTabSz="755650">
            <a:lnSpc>
              <a:spcPct val="90000"/>
            </a:lnSpc>
            <a:spcBef>
              <a:spcPct val="0"/>
            </a:spcBef>
            <a:spcAft>
              <a:spcPct val="15000"/>
            </a:spcAft>
            <a:buChar char="•"/>
          </a:pPr>
          <a:r>
            <a:rPr lang="en-US" sz="1700" kern="1200" dirty="0"/>
            <a:t>Email campaign, website banners and alerts, ESD employer newsletter</a:t>
          </a:r>
        </a:p>
      </dsp:txBody>
      <dsp:txXfrm>
        <a:off x="34775" y="34775"/>
        <a:ext cx="5407074" cy="1117741"/>
      </dsp:txXfrm>
    </dsp:sp>
    <dsp:sp modelId="{0D442E75-AEEA-4A57-9ACB-5847C53A14FD}">
      <dsp:nvSpPr>
        <dsp:cNvPr id="0" name=""/>
        <dsp:cNvSpPr/>
      </dsp:nvSpPr>
      <dsp:spPr>
        <a:xfrm>
          <a:off x="590140" y="1385173"/>
          <a:ext cx="6688255" cy="118729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Instructional content</a:t>
          </a:r>
        </a:p>
        <a:p>
          <a:pPr marL="171450" lvl="1" indent="-171450" algn="l" defTabSz="755650">
            <a:lnSpc>
              <a:spcPct val="90000"/>
            </a:lnSpc>
            <a:spcBef>
              <a:spcPct val="0"/>
            </a:spcBef>
            <a:spcAft>
              <a:spcPct val="15000"/>
            </a:spcAft>
            <a:buChar char="•"/>
          </a:pPr>
          <a:r>
            <a:rPr lang="en-US" sz="1700" kern="1200" dirty="0"/>
            <a:t>How to save account information, logging in for the first time, the employer dashboard</a:t>
          </a:r>
        </a:p>
      </dsp:txBody>
      <dsp:txXfrm>
        <a:off x="624915" y="1419948"/>
        <a:ext cx="5256825" cy="1117741"/>
      </dsp:txXfrm>
    </dsp:sp>
    <dsp:sp modelId="{55D9400D-51A9-4E89-A397-A438D15B7F1D}">
      <dsp:nvSpPr>
        <dsp:cNvPr id="0" name=""/>
        <dsp:cNvSpPr/>
      </dsp:nvSpPr>
      <dsp:spPr>
        <a:xfrm>
          <a:off x="1180280" y="2770346"/>
          <a:ext cx="6688255" cy="118729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Post go-live support</a:t>
          </a:r>
        </a:p>
        <a:p>
          <a:pPr marL="171450" lvl="1" indent="-171450" algn="l" defTabSz="755650">
            <a:lnSpc>
              <a:spcPct val="90000"/>
            </a:lnSpc>
            <a:spcBef>
              <a:spcPct val="0"/>
            </a:spcBef>
            <a:spcAft>
              <a:spcPct val="15000"/>
            </a:spcAft>
            <a:buChar char="•"/>
          </a:pPr>
          <a:r>
            <a:rPr lang="en-US" sz="1700" kern="1200" dirty="0"/>
            <a:t>Dedicated professionals at WorkSource and via the Virtual Services Team</a:t>
          </a:r>
        </a:p>
      </dsp:txBody>
      <dsp:txXfrm>
        <a:off x="1215055" y="2805121"/>
        <a:ext cx="5256825" cy="1117741"/>
      </dsp:txXfrm>
    </dsp:sp>
    <dsp:sp modelId="{8590A2FC-FA39-40D3-97BC-91361341C46C}">
      <dsp:nvSpPr>
        <dsp:cNvPr id="0" name=""/>
        <dsp:cNvSpPr/>
      </dsp:nvSpPr>
      <dsp:spPr>
        <a:xfrm>
          <a:off x="5916516" y="900362"/>
          <a:ext cx="771739" cy="77173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6090157" y="900362"/>
        <a:ext cx="424457" cy="580734"/>
      </dsp:txXfrm>
    </dsp:sp>
    <dsp:sp modelId="{D41FB1B1-BD2A-4C56-96C2-9507C4BE6A33}">
      <dsp:nvSpPr>
        <dsp:cNvPr id="0" name=""/>
        <dsp:cNvSpPr/>
      </dsp:nvSpPr>
      <dsp:spPr>
        <a:xfrm>
          <a:off x="6506656" y="2277620"/>
          <a:ext cx="771739" cy="77173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6680297" y="2277620"/>
        <a:ext cx="424457" cy="58073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Lato" panose="020F0502020204030203" pitchFamily="34" charset="0"/>
              </a:defRPr>
            </a:lvl1pPr>
          </a:lstStyle>
          <a:p>
            <a:fld id="{A0F206B1-5AAC-4C52-ABAE-FE221C3A8821}" type="datetimeFigureOut">
              <a:rPr lang="en-US" smtClean="0"/>
              <a:pPr/>
              <a:t>5/19/2026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Lato" panose="020F0502020204030203" pitchFamily="34" charset="0"/>
              </a:defRPr>
            </a:lvl1pPr>
          </a:lstStyle>
          <a:p>
            <a:fld id="{428599E7-6C68-4E0B-B195-1B170676F885}" type="slidenum">
              <a:rPr lang="en-US" smtClean="0"/>
              <a:pPr/>
              <a:t>‹#›</a:t>
            </a:fld>
            <a:endParaRPr lang="en-US"/>
          </a:p>
        </p:txBody>
      </p:sp>
    </p:spTree>
    <p:extLst>
      <p:ext uri="{BB962C8B-B14F-4D97-AF65-F5344CB8AC3E}">
        <p14:creationId xmlns:p14="http://schemas.microsoft.com/office/powerpoint/2010/main" val="1858652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Lato" panose="020F0502020204030203"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297362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9EE9B-4612-F559-AF41-627E74878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DFFB0E-76A9-FAD1-0F13-5C93402EBE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46C5C-71BC-A807-5F9F-47963440F090}"/>
              </a:ext>
            </a:extLst>
          </p:cNvPr>
          <p:cNvSpPr>
            <a:spLocks noGrp="1"/>
          </p:cNvSpPr>
          <p:nvPr>
            <p:ph type="body" idx="1"/>
          </p:nvPr>
        </p:nvSpPr>
        <p:spPr/>
        <p:txBody>
          <a:bodyPr/>
          <a:lstStyle/>
          <a:p>
            <a:r>
              <a:rPr lang="en-US"/>
              <a:t>This slide shows the number of the applications and workers requested this program year by FLAG status.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pie chart shows the number and percentage of applications this program year by FLAG status.</a:t>
            </a:r>
          </a:p>
          <a:p>
            <a:endParaRPr lang="en-US"/>
          </a:p>
        </p:txBody>
      </p:sp>
      <p:sp>
        <p:nvSpPr>
          <p:cNvPr id="4" name="Slide Number Placeholder 3">
            <a:extLst>
              <a:ext uri="{FF2B5EF4-FFF2-40B4-BE49-F238E27FC236}">
                <a16:creationId xmlns:a16="http://schemas.microsoft.com/office/drawing/2014/main" id="{E252D67F-8326-D6E2-3080-91FF402775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0" cap="none" spc="0" normalizeH="0" baseline="0" noProof="0" smtClean="0">
                <a:ln>
                  <a:noFill/>
                </a:ln>
                <a:solidFill>
                  <a:sysClr val="windowText" lastClr="000000"/>
                </a:solidFill>
                <a:effectLst/>
                <a:uLnTx/>
                <a:uFillTx/>
                <a:latin typeface="Lato" panose="020F050202020403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0" cap="none" spc="0" normalizeH="0" baseline="0" noProof="0">
              <a:ln>
                <a:noFill/>
              </a:ln>
              <a:solidFill>
                <a:sysClr val="windowText" lastClr="000000"/>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2709398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F208A-62E3-E225-51D7-10BDE8BE8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BC87FF-20A8-345C-4BA0-96949AAE34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19E9DE-09EE-6BAB-DB4D-53C34C27F3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A48C30-7D1A-3C66-269D-7911E3936A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902532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16A99-0E99-1B45-5AB7-74B680796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D0589-446E-1122-A036-7E79308D0C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D54B31-22D6-64DF-A175-C5409EB971EC}"/>
              </a:ext>
            </a:extLst>
          </p:cNvPr>
          <p:cNvSpPr>
            <a:spLocks noGrp="1"/>
          </p:cNvSpPr>
          <p:nvPr>
            <p:ph type="body" idx="1"/>
          </p:nvPr>
        </p:nvSpPr>
        <p:spPr/>
        <p:txBody>
          <a:bodyPr/>
          <a:lstStyle/>
          <a:p>
            <a:r>
              <a:rPr lang="en-US"/>
              <a:t>Slide for ASWS-AC</a:t>
            </a:r>
          </a:p>
        </p:txBody>
      </p:sp>
      <p:sp>
        <p:nvSpPr>
          <p:cNvPr id="4" name="Slide Number Placeholder 3">
            <a:extLst>
              <a:ext uri="{FF2B5EF4-FFF2-40B4-BE49-F238E27FC236}">
                <a16:creationId xmlns:a16="http://schemas.microsoft.com/office/drawing/2014/main" id="{500AC255-5A78-FCF6-BAA0-35E316095CA5}"/>
              </a:ext>
            </a:extLst>
          </p:cNvPr>
          <p:cNvSpPr>
            <a:spLocks noGrp="1"/>
          </p:cNvSpPr>
          <p:nvPr>
            <p:ph type="sldNum" sz="quarter" idx="5"/>
          </p:nvPr>
        </p:nvSpPr>
        <p:spPr/>
        <p:txBody>
          <a:bodyPr/>
          <a:lstStyle/>
          <a:p>
            <a:fld id="{A335F402-8309-478D-8507-58323E383241}" type="slidenum">
              <a:rPr lang="en-US" smtClean="0"/>
              <a:t>14</a:t>
            </a:fld>
            <a:endParaRPr lang="en-US"/>
          </a:p>
        </p:txBody>
      </p:sp>
    </p:spTree>
    <p:extLst>
      <p:ext uri="{BB962C8B-B14F-4D97-AF65-F5344CB8AC3E}">
        <p14:creationId xmlns:p14="http://schemas.microsoft.com/office/powerpoint/2010/main" val="3870571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5105A-63D1-77F9-847E-719220E89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3E715-C451-4ED6-9E01-FAA1AEE1CB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0E3A8-DD84-719B-3D1F-780ABFDF1FD8}"/>
              </a:ext>
            </a:extLst>
          </p:cNvPr>
          <p:cNvSpPr>
            <a:spLocks noGrp="1"/>
          </p:cNvSpPr>
          <p:nvPr>
            <p:ph type="body" idx="1"/>
          </p:nvPr>
        </p:nvSpPr>
        <p:spPr/>
        <p:txBody>
          <a:bodyPr/>
          <a:lstStyle/>
          <a:p>
            <a:r>
              <a:rPr lang="en-US"/>
              <a:t>Slide for ASWS-AC</a:t>
            </a:r>
          </a:p>
        </p:txBody>
      </p:sp>
      <p:sp>
        <p:nvSpPr>
          <p:cNvPr id="4" name="Slide Number Placeholder 3">
            <a:extLst>
              <a:ext uri="{FF2B5EF4-FFF2-40B4-BE49-F238E27FC236}">
                <a16:creationId xmlns:a16="http://schemas.microsoft.com/office/drawing/2014/main" id="{3647CE6D-1FCB-78A8-E08E-0CFEE9739546}"/>
              </a:ext>
            </a:extLst>
          </p:cNvPr>
          <p:cNvSpPr>
            <a:spLocks noGrp="1"/>
          </p:cNvSpPr>
          <p:nvPr>
            <p:ph type="sldNum" sz="quarter" idx="5"/>
          </p:nvPr>
        </p:nvSpPr>
        <p:spPr/>
        <p:txBody>
          <a:bodyPr/>
          <a:lstStyle/>
          <a:p>
            <a:fld id="{A335F402-8309-478D-8507-58323E383241}" type="slidenum">
              <a:rPr lang="en-US" smtClean="0"/>
              <a:t>15</a:t>
            </a:fld>
            <a:endParaRPr lang="en-US"/>
          </a:p>
        </p:txBody>
      </p:sp>
    </p:spTree>
    <p:extLst>
      <p:ext uri="{BB962C8B-B14F-4D97-AF65-F5344CB8AC3E}">
        <p14:creationId xmlns:p14="http://schemas.microsoft.com/office/powerpoint/2010/main" val="1357324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E5DC4-555B-5CF6-2CE1-0CF23935AA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FAA09-61C4-7D11-C098-9975657524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88E416-1D15-85AD-A02D-A77365A8FAF6}"/>
              </a:ext>
            </a:extLst>
          </p:cNvPr>
          <p:cNvSpPr>
            <a:spLocks noGrp="1"/>
          </p:cNvSpPr>
          <p:nvPr>
            <p:ph type="body" idx="1"/>
          </p:nvPr>
        </p:nvSpPr>
        <p:spPr/>
        <p:txBody>
          <a:bodyPr/>
          <a:lstStyle/>
          <a:p>
            <a:r>
              <a:rPr lang="en-US"/>
              <a:t>Slide for ASWS-AC</a:t>
            </a:r>
          </a:p>
        </p:txBody>
      </p:sp>
      <p:sp>
        <p:nvSpPr>
          <p:cNvPr id="4" name="Slide Number Placeholder 3">
            <a:extLst>
              <a:ext uri="{FF2B5EF4-FFF2-40B4-BE49-F238E27FC236}">
                <a16:creationId xmlns:a16="http://schemas.microsoft.com/office/drawing/2014/main" id="{0DDA1DF6-9E47-FFDA-702C-461B4BE03399}"/>
              </a:ext>
            </a:extLst>
          </p:cNvPr>
          <p:cNvSpPr>
            <a:spLocks noGrp="1"/>
          </p:cNvSpPr>
          <p:nvPr>
            <p:ph type="sldNum" sz="quarter" idx="5"/>
          </p:nvPr>
        </p:nvSpPr>
        <p:spPr/>
        <p:txBody>
          <a:bodyPr/>
          <a:lstStyle/>
          <a:p>
            <a:fld id="{A335F402-8309-478D-8507-58323E383241}" type="slidenum">
              <a:rPr lang="en-US" smtClean="0"/>
              <a:t>16</a:t>
            </a:fld>
            <a:endParaRPr lang="en-US"/>
          </a:p>
        </p:txBody>
      </p:sp>
    </p:spTree>
    <p:extLst>
      <p:ext uri="{BB962C8B-B14F-4D97-AF65-F5344CB8AC3E}">
        <p14:creationId xmlns:p14="http://schemas.microsoft.com/office/powerpoint/2010/main" val="558981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A94EF-9EFB-D151-5E61-97C799D18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90AC4-149F-A47D-5B64-112A275627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57ADB4-F0D0-197D-5ED6-801F066FBEC9}"/>
              </a:ext>
            </a:extLst>
          </p:cNvPr>
          <p:cNvSpPr>
            <a:spLocks noGrp="1"/>
          </p:cNvSpPr>
          <p:nvPr>
            <p:ph type="body" idx="1"/>
          </p:nvPr>
        </p:nvSpPr>
        <p:spPr/>
        <p:txBody>
          <a:bodyPr/>
          <a:lstStyle/>
          <a:p>
            <a:r>
              <a:rPr lang="en-US"/>
              <a:t>Slide for ASWS-AC</a:t>
            </a:r>
          </a:p>
        </p:txBody>
      </p:sp>
      <p:sp>
        <p:nvSpPr>
          <p:cNvPr id="4" name="Slide Number Placeholder 3">
            <a:extLst>
              <a:ext uri="{FF2B5EF4-FFF2-40B4-BE49-F238E27FC236}">
                <a16:creationId xmlns:a16="http://schemas.microsoft.com/office/drawing/2014/main" id="{6FE71371-6D26-4312-4F4B-EEF6F94BDAF2}"/>
              </a:ext>
            </a:extLst>
          </p:cNvPr>
          <p:cNvSpPr>
            <a:spLocks noGrp="1"/>
          </p:cNvSpPr>
          <p:nvPr>
            <p:ph type="sldNum" sz="quarter" idx="5"/>
          </p:nvPr>
        </p:nvSpPr>
        <p:spPr/>
        <p:txBody>
          <a:bodyPr/>
          <a:lstStyle/>
          <a:p>
            <a:fld id="{A335F402-8309-478D-8507-58323E383241}" type="slidenum">
              <a:rPr lang="en-US" smtClean="0"/>
              <a:t>17</a:t>
            </a:fld>
            <a:endParaRPr lang="en-US"/>
          </a:p>
        </p:txBody>
      </p:sp>
    </p:spTree>
    <p:extLst>
      <p:ext uri="{BB962C8B-B14F-4D97-AF65-F5344CB8AC3E}">
        <p14:creationId xmlns:p14="http://schemas.microsoft.com/office/powerpoint/2010/main" val="1510145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a:solidFill>
                <a:schemeClr val="tx1"/>
              </a:solidFill>
              <a:effectLst/>
              <a:latin typeface="+mn-lt"/>
              <a:ea typeface="+mn-ea"/>
              <a:cs typeface="+mn-cs"/>
            </a:endParaRPr>
          </a:p>
          <a:p>
            <a:pPr marL="0" indent="0">
              <a:buNone/>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754C9B-B635-4C68-A0CA-093A49503A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6343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US"/>
          </a:p>
        </p:txBody>
      </p:sp>
      <p:sp>
        <p:nvSpPr>
          <p:cNvPr id="3" name="Notes Placeholder 2"/>
          <p:cNvSpPr>
            <a:spLocks noGrp="1"/>
          </p:cNvSpPr>
          <p:nvPr>
            <p:ph type="body" idx="1"/>
          </p:nvPr>
        </p:nvSpPr>
        <p:spPr/>
        <p:txBody>
          <a:bodyPr/>
          <a:lstStyle/>
          <a:p>
            <a:r>
              <a:rPr lang="en-US"/>
              <a:t>Recall briefly our excellent conversations with Saul and Luis last meeting</a:t>
            </a:r>
          </a:p>
        </p:txBody>
      </p:sp>
      <p:sp>
        <p:nvSpPr>
          <p:cNvPr id="4" name="Slide Number Placeholder 3"/>
          <p:cNvSpPr>
            <a:spLocks noGrp="1"/>
          </p:cNvSpPr>
          <p:nvPr>
            <p:ph type="sldNum" sz="quarter" idx="5"/>
          </p:nvPr>
        </p:nvSpPr>
        <p:spPr/>
        <p:txBody>
          <a:bodyPr/>
          <a:lstStyle/>
          <a:p>
            <a:fld id="{428599E7-6C68-4E0B-B195-1B170676F885}" type="slidenum">
              <a:rPr lang="en-US" smtClean="0"/>
              <a:pPr/>
              <a:t>19</a:t>
            </a:fld>
            <a:endParaRPr lang="en-US"/>
          </a:p>
        </p:txBody>
      </p:sp>
    </p:spTree>
    <p:extLst>
      <p:ext uri="{BB962C8B-B14F-4D97-AF65-F5344CB8AC3E}">
        <p14:creationId xmlns:p14="http://schemas.microsoft.com/office/powerpoint/2010/main" val="34561110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8988C-EF3D-9948-9D63-1CA95CB04962}"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7379966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E0F3D-4502-B198-5DAC-15018F8B26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451FA0-0974-8102-5A13-EE10CB8340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DA3D0AD-70B3-8E1D-72DE-CFB25BF738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B66FAC-2266-B961-48C2-36CB88910B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8988C-EF3D-9948-9D63-1CA95CB04962}"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1397280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71B9A-B4FC-1842-E980-550CBD19C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B20A2-19C7-1046-CCFA-57D0AAE437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A7A384-22B3-470E-5A01-E364CCDC6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B2C60E-6470-7EBB-5F5B-1BD294686B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8988C-EF3D-9948-9D63-1CA95CB04962}"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770152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B26E6-4D82-AF3C-5725-4E1DBCAF0B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5D4FA-7C14-4F71-5394-C2D8E39AD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87AC7-AE55-4D1B-16DE-EA83ED4F40BF}"/>
              </a:ext>
            </a:extLst>
          </p:cNvPr>
          <p:cNvSpPr>
            <a:spLocks noGrp="1"/>
          </p:cNvSpPr>
          <p:nvPr>
            <p:ph type="body" idx="1"/>
          </p:nvPr>
        </p:nvSpPr>
        <p:spPr/>
        <p:txBody>
          <a:bodyPr/>
          <a:lstStyle/>
          <a:p>
            <a:pPr marL="0" lv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737C8A65-E635-06C9-FFC1-ED0FF289ED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6332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EE9A4-FF23-C2A9-EDDD-17AD67A0A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A50EC4-C062-13D0-FB4E-6E17F6D77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17C525-818B-48D8-29B2-266523F93918}"/>
              </a:ext>
            </a:extLst>
          </p:cNvPr>
          <p:cNvSpPr>
            <a:spLocks noGrp="1"/>
          </p:cNvSpPr>
          <p:nvPr>
            <p:ph type="body" idx="1"/>
          </p:nvPr>
        </p:nvSpPr>
        <p:spPr/>
        <p:txBody>
          <a:bodyPr/>
          <a:lstStyle/>
          <a:p>
            <a:pPr marL="0" lv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ACB895FA-90D6-8406-FBC1-57893A9286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969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6F4B0-46D7-1CB1-71B7-52A9DE2558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589BC-9C7D-30C3-9BC5-192DFB959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1DE5A-379D-369A-EAE9-3F242D89D1A8}"/>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C95D4078-516E-C486-95F7-5982B0F2DB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754C9B-B635-4C68-A0CA-093A49503A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35446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a:t>A modern design with easier navigation. </a:t>
            </a:r>
          </a:p>
          <a:p>
            <a:pPr>
              <a:lnSpc>
                <a:spcPct val="150000"/>
              </a:lnSpc>
            </a:pPr>
            <a:r>
              <a:rPr lang="en-US" dirty="0"/>
              <a:t>Updated resources for employers. </a:t>
            </a:r>
          </a:p>
          <a:p>
            <a:pPr>
              <a:lnSpc>
                <a:spcPct val="150000"/>
              </a:lnSpc>
            </a:pPr>
            <a:r>
              <a:rPr lang="en-US" dirty="0"/>
              <a:t>Most features will be available right away and more will be added over time.</a:t>
            </a:r>
          </a:p>
          <a:p>
            <a:pPr>
              <a:lnSpc>
                <a:spcPct val="150000"/>
              </a:lnSpc>
            </a:pPr>
            <a:endParaRPr lang="en-US" dirty="0">
              <a:solidFill>
                <a:srgbClr val="0A5882"/>
              </a:solidFill>
              <a:latin typeface="Lato"/>
              <a:ea typeface="Lato"/>
              <a:cs typeface="Lato"/>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Important details: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All users with an active company account will move to the new site. An employer account is active if the company has posted a job in the last 5 years. If an account is not active on June 4 they will need to create a new account on the updated site</a:t>
            </a:r>
            <a:endParaRPr lang="en-US" dirty="0">
              <a:solidFill>
                <a:srgbClr val="0A5882"/>
              </a:solidFill>
              <a:latin typeface="Lato"/>
              <a:ea typeface="Lato"/>
              <a:cs typeface="Lato"/>
            </a:endParaRPr>
          </a:p>
          <a:p>
            <a:endParaRPr lang="en-US" dirty="0"/>
          </a:p>
        </p:txBody>
      </p:sp>
      <p:sp>
        <p:nvSpPr>
          <p:cNvPr id="4" name="Slide Number Placeholder 3"/>
          <p:cNvSpPr>
            <a:spLocks noGrp="1"/>
          </p:cNvSpPr>
          <p:nvPr>
            <p:ph type="sldNum" sz="quarter" idx="5"/>
          </p:nvPr>
        </p:nvSpPr>
        <p:spPr/>
        <p:txBody>
          <a:bodyPr/>
          <a:lstStyle/>
          <a:p>
            <a:fld id="{E90A8820-A958-4D26-BEF9-2BCC87888011}" type="slidenum">
              <a:rPr lang="en-US" smtClean="0"/>
              <a:t>28</a:t>
            </a:fld>
            <a:endParaRPr lang="en-US"/>
          </a:p>
        </p:txBody>
      </p:sp>
    </p:spTree>
    <p:extLst>
      <p:ext uri="{BB962C8B-B14F-4D97-AF65-F5344CB8AC3E}">
        <p14:creationId xmlns:p14="http://schemas.microsoft.com/office/powerpoint/2010/main" val="1176342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2F4A4-C6CE-131F-D2E0-883F2AB866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145F1-FFB3-53D8-CBC9-CBAA2E97F4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8FD5A1-B2B2-8837-0E45-F647B12EBED8}"/>
              </a:ext>
            </a:extLst>
          </p:cNvPr>
          <p:cNvSpPr>
            <a:spLocks noGrp="1"/>
          </p:cNvSpPr>
          <p:nvPr>
            <p:ph type="body" idx="1"/>
          </p:nvPr>
        </p:nvSpPr>
        <p:spPr/>
        <p:txBody>
          <a:bodyPr/>
          <a:lstStyle/>
          <a:p>
            <a:r>
              <a:rPr lang="en-US" dirty="0"/>
              <a:t>Timeline:</a:t>
            </a:r>
          </a:p>
          <a:p>
            <a:endParaRPr lang="en-US" dirty="0"/>
          </a:p>
          <a:p>
            <a:pPr marL="171450" indent="-171450">
              <a:buFont typeface="Arial" panose="020B0604020202020204" pitchFamily="34" charset="0"/>
              <a:buChar char="•"/>
            </a:pPr>
            <a:r>
              <a:rPr lang="en-US" dirty="0"/>
              <a:t>Thursday, June 4 at 5 PM </a:t>
            </a:r>
          </a:p>
          <a:p>
            <a:pPr lvl="1"/>
            <a:r>
              <a:rPr lang="en-US" dirty="0"/>
              <a:t>• The current website goes offline. </a:t>
            </a:r>
          </a:p>
          <a:p>
            <a:pPr lvl="1"/>
            <a:r>
              <a:rPr lang="en-US" dirty="0"/>
              <a:t>• After 5 PM, the website and all accounts will be down. </a:t>
            </a:r>
          </a:p>
          <a:p>
            <a:pPr lvl="1"/>
            <a:r>
              <a:rPr lang="en-US" dirty="0"/>
              <a:t>• Visitors will see a message on the site that it is temporarily unavailable. </a:t>
            </a:r>
          </a:p>
          <a:p>
            <a:pPr lvl="0"/>
            <a:endParaRPr lang="en-US" dirty="0"/>
          </a:p>
          <a:p>
            <a:pPr marL="171450" lvl="0" indent="-171450">
              <a:buFont typeface="Arial" panose="020B0604020202020204" pitchFamily="34" charset="0"/>
              <a:buChar char="•"/>
            </a:pPr>
            <a:r>
              <a:rPr lang="en-US" dirty="0"/>
              <a:t>Tuesday, June 9 The new WorkSourceWA.com goes live.</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Active Employer Accounts: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 users with an active company account will move to the new site. An employer account is active if the company has posted a job in the last 5 years. If an account is not active on June 4 they will need to create a new account on the updated site</a:t>
            </a:r>
            <a:endParaRPr lang="en-US" dirty="0">
              <a:solidFill>
                <a:srgbClr val="0A5882"/>
              </a:solidFill>
              <a:latin typeface="Lato"/>
              <a:ea typeface="Lato"/>
              <a:cs typeface="Lato"/>
            </a:endParaRPr>
          </a:p>
          <a:p>
            <a:pPr marL="0" lvl="0" indent="0">
              <a:buFont typeface="Arial" panose="020B0604020202020204" pitchFamily="34" charset="0"/>
              <a:buNone/>
            </a:pPr>
            <a:endParaRPr lang="en-US" dirty="0"/>
          </a:p>
          <a:p>
            <a:pPr lvl="0"/>
            <a:endParaRPr lang="en-US" dirty="0"/>
          </a:p>
          <a:p>
            <a:pPr lvl="0"/>
            <a:r>
              <a:rPr lang="en-US" dirty="0"/>
              <a:t>Direct emails </a:t>
            </a:r>
          </a:p>
          <a:p>
            <a:pPr marL="171450" lvl="0" indent="-171450">
              <a:buFont typeface="Arial" panose="020B0604020202020204" pitchFamily="34" charset="0"/>
              <a:buChar char="•"/>
            </a:pPr>
            <a:r>
              <a:rPr lang="en-US" dirty="0"/>
              <a:t>We are sending weekly emails to all employers with existing WorkSourceWA accounts. These emails include details and reminders preparing them for the transition. We are copying you on each message so you can see what customers are receiving.</a:t>
            </a:r>
          </a:p>
        </p:txBody>
      </p:sp>
      <p:sp>
        <p:nvSpPr>
          <p:cNvPr id="4" name="Slide Number Placeholder 3">
            <a:extLst>
              <a:ext uri="{FF2B5EF4-FFF2-40B4-BE49-F238E27FC236}">
                <a16:creationId xmlns:a16="http://schemas.microsoft.com/office/drawing/2014/main" id="{86FEEA16-7CF6-AFEE-ED0A-8F27D1C63C66}"/>
              </a:ext>
            </a:extLst>
          </p:cNvPr>
          <p:cNvSpPr>
            <a:spLocks noGrp="1"/>
          </p:cNvSpPr>
          <p:nvPr>
            <p:ph type="sldNum" sz="quarter" idx="5"/>
          </p:nvPr>
        </p:nvSpPr>
        <p:spPr/>
        <p:txBody>
          <a:bodyPr/>
          <a:lstStyle/>
          <a:p>
            <a:fld id="{E90A8820-A958-4D26-BEF9-2BCC87888011}" type="slidenum">
              <a:rPr lang="en-US" smtClean="0"/>
              <a:t>29</a:t>
            </a:fld>
            <a:endParaRPr lang="en-US"/>
          </a:p>
        </p:txBody>
      </p:sp>
    </p:spTree>
    <p:extLst>
      <p:ext uri="{BB962C8B-B14F-4D97-AF65-F5344CB8AC3E}">
        <p14:creationId xmlns:p14="http://schemas.microsoft.com/office/powerpoint/2010/main" val="15849802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5A57D-3EFD-6969-5E6F-AB11EFB9C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4A6BAC-5608-3856-448A-7C75B76B70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988BC1-737A-5C87-EFE6-4DD601274FFE}"/>
              </a:ext>
            </a:extLst>
          </p:cNvPr>
          <p:cNvSpPr>
            <a:spLocks noGrp="1"/>
          </p:cNvSpPr>
          <p:nvPr>
            <p:ph type="body" idx="1"/>
          </p:nvPr>
        </p:nvSpPr>
        <p:spPr/>
        <p:txBody>
          <a:bodyPr/>
          <a:lstStyle/>
          <a:p>
            <a:endParaRPr lang="en-US" sz="1200" kern="1200">
              <a:solidFill>
                <a:schemeClr val="tx1"/>
              </a:solidFill>
              <a:effectLst/>
              <a:latin typeface="+mn-lt"/>
              <a:ea typeface="+mn-ea"/>
              <a:cs typeface="+mn-cs"/>
            </a:endParaRPr>
          </a:p>
          <a:p>
            <a:pPr marL="0" indent="0">
              <a:buNone/>
            </a:pPr>
            <a:endParaRPr lang="en-US"/>
          </a:p>
          <a:p>
            <a:endParaRPr lang="en-US"/>
          </a:p>
        </p:txBody>
      </p:sp>
      <p:sp>
        <p:nvSpPr>
          <p:cNvPr id="4" name="Slide Number Placeholder 3">
            <a:extLst>
              <a:ext uri="{FF2B5EF4-FFF2-40B4-BE49-F238E27FC236}">
                <a16:creationId xmlns:a16="http://schemas.microsoft.com/office/drawing/2014/main" id="{B881AB42-16AA-67A4-A70C-54A97F9131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754C9B-B635-4C68-A0CA-093A49503A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37364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2BA0D-40F9-150A-0199-16FCF1ABAA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63429-1FEB-526B-1D2D-957C2D147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6E27A0-6154-5D29-04CF-477B453FD0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C904CD-F5A8-EF57-18F2-C354A72ABA43}"/>
              </a:ext>
            </a:extLst>
          </p:cNvPr>
          <p:cNvSpPr>
            <a:spLocks noGrp="1"/>
          </p:cNvSpPr>
          <p:nvPr>
            <p:ph type="sldNum" sz="quarter" idx="5"/>
          </p:nvPr>
        </p:nvSpPr>
        <p:spPr/>
        <p:txBody>
          <a:bodyPr/>
          <a:lstStyle/>
          <a:p>
            <a:fld id="{A335F402-8309-478D-8507-58323E383241}" type="slidenum">
              <a:rPr lang="en-US" smtClean="0"/>
              <a:t>32</a:t>
            </a:fld>
            <a:endParaRPr lang="en-US"/>
          </a:p>
        </p:txBody>
      </p:sp>
    </p:spTree>
    <p:extLst>
      <p:ext uri="{BB962C8B-B14F-4D97-AF65-F5344CB8AC3E}">
        <p14:creationId xmlns:p14="http://schemas.microsoft.com/office/powerpoint/2010/main" val="12741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35F402-8309-478D-8507-58323E383241}" type="slidenum">
              <a:rPr lang="en-US" smtClean="0"/>
              <a:t>3</a:t>
            </a:fld>
            <a:endParaRPr lang="en-US"/>
          </a:p>
        </p:txBody>
      </p:sp>
    </p:spTree>
    <p:extLst>
      <p:ext uri="{BB962C8B-B14F-4D97-AF65-F5344CB8AC3E}">
        <p14:creationId xmlns:p14="http://schemas.microsoft.com/office/powerpoint/2010/main" val="414948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0CA64-0CD5-CFAB-D2D4-84C7938B7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676417-9C52-F54B-88F6-04DD1248A28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788A1B1-B15B-8B2C-538A-1B7EFBFEF2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C38402-3043-95CA-1D80-4FB832E0CA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455165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4D59A-D8C0-0332-B9BC-F0783D40F6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196C9-0E5E-E015-1B52-4C5D277947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27F33F-25ED-B9DC-D54E-C17559521B3E}"/>
              </a:ext>
            </a:extLst>
          </p:cNvPr>
          <p:cNvSpPr>
            <a:spLocks noGrp="1"/>
          </p:cNvSpPr>
          <p:nvPr>
            <p:ph type="body" idx="1"/>
          </p:nvPr>
        </p:nvSpPr>
        <p:spPr/>
        <p:txBody>
          <a:bodyPr/>
          <a:lstStyle/>
          <a:p>
            <a:r>
              <a:rPr lang="en-US"/>
              <a:t>This slide shows the number of the applications and workers requested this program year by FLAG status.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pie chart shows the number and percentage of applications this program year by FLAG status.</a:t>
            </a:r>
          </a:p>
          <a:p>
            <a:endParaRPr lang="en-US"/>
          </a:p>
        </p:txBody>
      </p:sp>
      <p:sp>
        <p:nvSpPr>
          <p:cNvPr id="4" name="Slide Number Placeholder 3">
            <a:extLst>
              <a:ext uri="{FF2B5EF4-FFF2-40B4-BE49-F238E27FC236}">
                <a16:creationId xmlns:a16="http://schemas.microsoft.com/office/drawing/2014/main" id="{325207AC-8BD0-BD6F-390C-11E7B75F5EB9}"/>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23642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B16D1-E999-35D3-B3CD-995C0EB94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29890-D637-01BA-B8CD-F6B0867369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175ED-03CC-36D4-4E77-675BFDDCFCB3}"/>
              </a:ext>
            </a:extLst>
          </p:cNvPr>
          <p:cNvSpPr>
            <a:spLocks noGrp="1"/>
          </p:cNvSpPr>
          <p:nvPr>
            <p:ph type="body" idx="1"/>
          </p:nvPr>
        </p:nvSpPr>
        <p:spPr/>
        <p:txBody>
          <a:bodyPr/>
          <a:lstStyle/>
          <a:p>
            <a:r>
              <a:rPr lang="en-US"/>
              <a:t>This slide shows the number of the applications and workers requested this program year by FLAG status.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pie chart shows the number and percentage of applications this program year by FLAG status.</a:t>
            </a:r>
          </a:p>
          <a:p>
            <a:endParaRPr lang="en-US"/>
          </a:p>
        </p:txBody>
      </p:sp>
      <p:sp>
        <p:nvSpPr>
          <p:cNvPr id="4" name="Slide Number Placeholder 3">
            <a:extLst>
              <a:ext uri="{FF2B5EF4-FFF2-40B4-BE49-F238E27FC236}">
                <a16:creationId xmlns:a16="http://schemas.microsoft.com/office/drawing/2014/main" id="{7460FECB-AB20-5D93-8E16-F3F4AF740EF4}"/>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173032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02AA0-910A-D276-5BE3-21E7C25D6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06566-5938-431C-E75A-A18C9BC8DA7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A69E53-517E-E178-7AA4-3FADA0FEB2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BC3514-622A-06CD-7E88-1E5892177F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309956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the number of the applications and workers requested this program year by FLAG status.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pie chart shows the number and percentage of applications this program year by FLAG status.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0" cap="none" spc="0" normalizeH="0" baseline="0" noProof="0" smtClean="0">
                <a:ln>
                  <a:noFill/>
                </a:ln>
                <a:solidFill>
                  <a:sysClr val="windowText" lastClr="000000"/>
                </a:solidFill>
                <a:effectLst/>
                <a:uLnTx/>
                <a:uFillTx/>
                <a:latin typeface="Lato" panose="020F050202020403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747627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4D59A-D8C0-0332-B9BC-F0783D40F6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196C9-0E5E-E015-1B52-4C5D277947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27F33F-25ED-B9DC-D54E-C17559521B3E}"/>
              </a:ext>
            </a:extLst>
          </p:cNvPr>
          <p:cNvSpPr>
            <a:spLocks noGrp="1"/>
          </p:cNvSpPr>
          <p:nvPr>
            <p:ph type="body" idx="1"/>
          </p:nvPr>
        </p:nvSpPr>
        <p:spPr/>
        <p:txBody>
          <a:bodyPr/>
          <a:lstStyle/>
          <a:p>
            <a:r>
              <a:rPr lang="en-US"/>
              <a:t>This slide shows the number of the applications and workers requested this program year by FLAG status.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pie chart shows the number and percentage of applications this program year by FLAG status.</a:t>
            </a:r>
          </a:p>
          <a:p>
            <a:endParaRPr lang="en-US"/>
          </a:p>
        </p:txBody>
      </p:sp>
      <p:sp>
        <p:nvSpPr>
          <p:cNvPr id="4" name="Slide Number Placeholder 3">
            <a:extLst>
              <a:ext uri="{FF2B5EF4-FFF2-40B4-BE49-F238E27FC236}">
                <a16:creationId xmlns:a16="http://schemas.microsoft.com/office/drawing/2014/main" id="{325207AC-8BD0-BD6F-390C-11E7B75F5E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0" cap="none" spc="0" normalizeH="0" baseline="0" noProof="0" smtClean="0">
                <a:ln>
                  <a:noFill/>
                </a:ln>
                <a:solidFill>
                  <a:sysClr val="windowText" lastClr="000000"/>
                </a:solidFill>
                <a:effectLst/>
                <a:uLnTx/>
                <a:uFillTx/>
                <a:latin typeface="Lato" panose="020F050202020403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0" cap="none" spc="0" normalizeH="0" baseline="0" noProof="0">
              <a:ln>
                <a:noFill/>
              </a:ln>
              <a:solidFill>
                <a:sysClr val="windowText" lastClr="000000"/>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3823642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Rounded Corners 8"/>
          <p:cNvSpPr/>
          <p:nvPr/>
        </p:nvSpPr>
        <p:spPr bwMode="ltGray">
          <a:xfrm>
            <a:off x="-3177" y="2590078"/>
            <a:ext cx="8971262" cy="1660332"/>
          </a:xfrm>
          <a:custGeom>
            <a:avLst/>
            <a:gdLst>
              <a:gd name="connsiteX0" fmla="*/ 0 w 8968085"/>
              <a:gd name="connsiteY0" fmla="*/ 276728 h 1660332"/>
              <a:gd name="connsiteX1" fmla="*/ 276728 w 8968085"/>
              <a:gd name="connsiteY1" fmla="*/ 0 h 1660332"/>
              <a:gd name="connsiteX2" fmla="*/ 8691357 w 8968085"/>
              <a:gd name="connsiteY2" fmla="*/ 0 h 1660332"/>
              <a:gd name="connsiteX3" fmla="*/ 8968085 w 8968085"/>
              <a:gd name="connsiteY3" fmla="*/ 276728 h 1660332"/>
              <a:gd name="connsiteX4" fmla="*/ 8968085 w 8968085"/>
              <a:gd name="connsiteY4" fmla="*/ 1383604 h 1660332"/>
              <a:gd name="connsiteX5" fmla="*/ 8691357 w 8968085"/>
              <a:gd name="connsiteY5" fmla="*/ 1660332 h 1660332"/>
              <a:gd name="connsiteX6" fmla="*/ 276728 w 8968085"/>
              <a:gd name="connsiteY6" fmla="*/ 1660332 h 1660332"/>
              <a:gd name="connsiteX7" fmla="*/ 0 w 8968085"/>
              <a:gd name="connsiteY7" fmla="*/ 1383604 h 1660332"/>
              <a:gd name="connsiteX8" fmla="*/ 0 w 8968085"/>
              <a:gd name="connsiteY8" fmla="*/ 276728 h 1660332"/>
              <a:gd name="connsiteX0" fmla="*/ 18658 w 8986743"/>
              <a:gd name="connsiteY0" fmla="*/ 276728 h 1660332"/>
              <a:gd name="connsiteX1" fmla="*/ 95969 w 8986743"/>
              <a:gd name="connsiteY1" fmla="*/ 4864 h 1660332"/>
              <a:gd name="connsiteX2" fmla="*/ 8710015 w 8986743"/>
              <a:gd name="connsiteY2" fmla="*/ 0 h 1660332"/>
              <a:gd name="connsiteX3" fmla="*/ 8986743 w 8986743"/>
              <a:gd name="connsiteY3" fmla="*/ 276728 h 1660332"/>
              <a:gd name="connsiteX4" fmla="*/ 8986743 w 8986743"/>
              <a:gd name="connsiteY4" fmla="*/ 1383604 h 1660332"/>
              <a:gd name="connsiteX5" fmla="*/ 8710015 w 8986743"/>
              <a:gd name="connsiteY5" fmla="*/ 1660332 h 1660332"/>
              <a:gd name="connsiteX6" fmla="*/ 295386 w 8986743"/>
              <a:gd name="connsiteY6" fmla="*/ 1660332 h 1660332"/>
              <a:gd name="connsiteX7" fmla="*/ 18658 w 8986743"/>
              <a:gd name="connsiteY7" fmla="*/ 1383604 h 1660332"/>
              <a:gd name="connsiteX8" fmla="*/ 18658 w 8986743"/>
              <a:gd name="connsiteY8" fmla="*/ 276728 h 1660332"/>
              <a:gd name="connsiteX0" fmla="*/ 66486 w 9034571"/>
              <a:gd name="connsiteY0" fmla="*/ 276728 h 1660332"/>
              <a:gd name="connsiteX1" fmla="*/ 68434 w 9034571"/>
              <a:gd name="connsiteY1" fmla="*/ 7377 h 1660332"/>
              <a:gd name="connsiteX2" fmla="*/ 8757843 w 9034571"/>
              <a:gd name="connsiteY2" fmla="*/ 0 h 1660332"/>
              <a:gd name="connsiteX3" fmla="*/ 9034571 w 9034571"/>
              <a:gd name="connsiteY3" fmla="*/ 276728 h 1660332"/>
              <a:gd name="connsiteX4" fmla="*/ 9034571 w 9034571"/>
              <a:gd name="connsiteY4" fmla="*/ 1383604 h 1660332"/>
              <a:gd name="connsiteX5" fmla="*/ 8757843 w 9034571"/>
              <a:gd name="connsiteY5" fmla="*/ 1660332 h 1660332"/>
              <a:gd name="connsiteX6" fmla="*/ 343214 w 9034571"/>
              <a:gd name="connsiteY6" fmla="*/ 1660332 h 1660332"/>
              <a:gd name="connsiteX7" fmla="*/ 66486 w 9034571"/>
              <a:gd name="connsiteY7" fmla="*/ 1383604 h 1660332"/>
              <a:gd name="connsiteX8" fmla="*/ 66486 w 9034571"/>
              <a:gd name="connsiteY8" fmla="*/ 276728 h 1660332"/>
              <a:gd name="connsiteX0" fmla="*/ 71863 w 9039948"/>
              <a:gd name="connsiteY0" fmla="*/ 276728 h 1660332"/>
              <a:gd name="connsiteX1" fmla="*/ 73811 w 9039948"/>
              <a:gd name="connsiteY1" fmla="*/ 7377 h 1660332"/>
              <a:gd name="connsiteX2" fmla="*/ 8763220 w 9039948"/>
              <a:gd name="connsiteY2" fmla="*/ 0 h 1660332"/>
              <a:gd name="connsiteX3" fmla="*/ 9039948 w 9039948"/>
              <a:gd name="connsiteY3" fmla="*/ 276728 h 1660332"/>
              <a:gd name="connsiteX4" fmla="*/ 9039948 w 9039948"/>
              <a:gd name="connsiteY4" fmla="*/ 1383604 h 1660332"/>
              <a:gd name="connsiteX5" fmla="*/ 8763220 w 9039948"/>
              <a:gd name="connsiteY5" fmla="*/ 1660332 h 1660332"/>
              <a:gd name="connsiteX6" fmla="*/ 348591 w 9039948"/>
              <a:gd name="connsiteY6" fmla="*/ 1660332 h 1660332"/>
              <a:gd name="connsiteX7" fmla="*/ 71863 w 9039948"/>
              <a:gd name="connsiteY7" fmla="*/ 1383604 h 1660332"/>
              <a:gd name="connsiteX8" fmla="*/ 71863 w 9039948"/>
              <a:gd name="connsiteY8" fmla="*/ 276728 h 1660332"/>
              <a:gd name="connsiteX0" fmla="*/ 9486 w 8977571"/>
              <a:gd name="connsiteY0" fmla="*/ 276728 h 1660332"/>
              <a:gd name="connsiteX1" fmla="*/ 11434 w 8977571"/>
              <a:gd name="connsiteY1" fmla="*/ 7377 h 1660332"/>
              <a:gd name="connsiteX2" fmla="*/ 8700843 w 8977571"/>
              <a:gd name="connsiteY2" fmla="*/ 0 h 1660332"/>
              <a:gd name="connsiteX3" fmla="*/ 8977571 w 8977571"/>
              <a:gd name="connsiteY3" fmla="*/ 276728 h 1660332"/>
              <a:gd name="connsiteX4" fmla="*/ 8977571 w 8977571"/>
              <a:gd name="connsiteY4" fmla="*/ 1383604 h 1660332"/>
              <a:gd name="connsiteX5" fmla="*/ 8700843 w 8977571"/>
              <a:gd name="connsiteY5" fmla="*/ 1660332 h 1660332"/>
              <a:gd name="connsiteX6" fmla="*/ 286214 w 8977571"/>
              <a:gd name="connsiteY6" fmla="*/ 1660332 h 1660332"/>
              <a:gd name="connsiteX7" fmla="*/ 9486 w 8977571"/>
              <a:gd name="connsiteY7" fmla="*/ 1383604 h 1660332"/>
              <a:gd name="connsiteX8" fmla="*/ 9486 w 8977571"/>
              <a:gd name="connsiteY8" fmla="*/ 276728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929402 w 9620759"/>
              <a:gd name="connsiteY6" fmla="*/ 1660332 h 1660332"/>
              <a:gd name="connsiteX7" fmla="*/ 652674 w 9620759"/>
              <a:gd name="connsiteY7" fmla="*/ 1383604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655584 w 9620759"/>
              <a:gd name="connsiteY6" fmla="*/ 1660332 h 1660332"/>
              <a:gd name="connsiteX7" fmla="*/ 652674 w 9620759"/>
              <a:gd name="connsiteY7" fmla="*/ 1383604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655584 w 9620759"/>
              <a:gd name="connsiteY6" fmla="*/ 1660332 h 1660332"/>
              <a:gd name="connsiteX7" fmla="*/ 652674 w 9620759"/>
              <a:gd name="connsiteY7" fmla="*/ 1383604 h 1660332"/>
              <a:gd name="connsiteX0" fmla="*/ 1086597 w 10051772"/>
              <a:gd name="connsiteY0" fmla="*/ 1660332 h 1660332"/>
              <a:gd name="connsiteX1" fmla="*/ 1085635 w 10051772"/>
              <a:gd name="connsiteY1" fmla="*/ 7377 h 1660332"/>
              <a:gd name="connsiteX2" fmla="*/ 9775044 w 10051772"/>
              <a:gd name="connsiteY2" fmla="*/ 0 h 1660332"/>
              <a:gd name="connsiteX3" fmla="*/ 10051772 w 10051772"/>
              <a:gd name="connsiteY3" fmla="*/ 276728 h 1660332"/>
              <a:gd name="connsiteX4" fmla="*/ 10051772 w 10051772"/>
              <a:gd name="connsiteY4" fmla="*/ 1383604 h 1660332"/>
              <a:gd name="connsiteX5" fmla="*/ 9775044 w 10051772"/>
              <a:gd name="connsiteY5" fmla="*/ 1660332 h 1660332"/>
              <a:gd name="connsiteX6" fmla="*/ 1086597 w 10051772"/>
              <a:gd name="connsiteY6" fmla="*/ 1660332 h 1660332"/>
              <a:gd name="connsiteX0" fmla="*/ 643599 w 9608774"/>
              <a:gd name="connsiteY0" fmla="*/ 1660332 h 1660332"/>
              <a:gd name="connsiteX1" fmla="*/ 642637 w 9608774"/>
              <a:gd name="connsiteY1" fmla="*/ 7377 h 1660332"/>
              <a:gd name="connsiteX2" fmla="*/ 9332046 w 9608774"/>
              <a:gd name="connsiteY2" fmla="*/ 0 h 1660332"/>
              <a:gd name="connsiteX3" fmla="*/ 9608774 w 9608774"/>
              <a:gd name="connsiteY3" fmla="*/ 276728 h 1660332"/>
              <a:gd name="connsiteX4" fmla="*/ 9608774 w 9608774"/>
              <a:gd name="connsiteY4" fmla="*/ 1383604 h 1660332"/>
              <a:gd name="connsiteX5" fmla="*/ 9332046 w 9608774"/>
              <a:gd name="connsiteY5" fmla="*/ 1660332 h 1660332"/>
              <a:gd name="connsiteX6" fmla="*/ 643599 w 9608774"/>
              <a:gd name="connsiteY6" fmla="*/ 1660332 h 1660332"/>
              <a:gd name="connsiteX0" fmla="*/ 6087 w 8971262"/>
              <a:gd name="connsiteY0" fmla="*/ 1660332 h 1660332"/>
              <a:gd name="connsiteX1" fmla="*/ 5125 w 8971262"/>
              <a:gd name="connsiteY1" fmla="*/ 7377 h 1660332"/>
              <a:gd name="connsiteX2" fmla="*/ 8694534 w 8971262"/>
              <a:gd name="connsiteY2" fmla="*/ 0 h 1660332"/>
              <a:gd name="connsiteX3" fmla="*/ 8971262 w 8971262"/>
              <a:gd name="connsiteY3" fmla="*/ 276728 h 1660332"/>
              <a:gd name="connsiteX4" fmla="*/ 8971262 w 8971262"/>
              <a:gd name="connsiteY4" fmla="*/ 1383604 h 1660332"/>
              <a:gd name="connsiteX5" fmla="*/ 8694534 w 8971262"/>
              <a:gd name="connsiteY5" fmla="*/ 1660332 h 1660332"/>
              <a:gd name="connsiteX6" fmla="*/ 6087 w 8971262"/>
              <a:gd name="connsiteY6" fmla="*/ 1660332 h 166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71262" h="1660332">
                <a:moveTo>
                  <a:pt x="6087" y="1660332"/>
                </a:moveTo>
                <a:cubicBezTo>
                  <a:pt x="-7746" y="1656145"/>
                  <a:pt x="6525" y="12793"/>
                  <a:pt x="5125" y="7377"/>
                </a:cubicBezTo>
                <a:cubicBezTo>
                  <a:pt x="3725" y="1961"/>
                  <a:pt x="5798064" y="2459"/>
                  <a:pt x="8694534" y="0"/>
                </a:cubicBezTo>
                <a:cubicBezTo>
                  <a:pt x="8847367" y="0"/>
                  <a:pt x="8971262" y="123895"/>
                  <a:pt x="8971262" y="276728"/>
                </a:cubicBezTo>
                <a:lnTo>
                  <a:pt x="8971262" y="1383604"/>
                </a:lnTo>
                <a:cubicBezTo>
                  <a:pt x="8971262" y="1536437"/>
                  <a:pt x="8847367" y="1660332"/>
                  <a:pt x="8694534" y="1660332"/>
                </a:cubicBezTo>
                <a:lnTo>
                  <a:pt x="6087" y="1660332"/>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0" name="Rectangle: Rounded Corners 9"/>
          <p:cNvSpPr/>
          <p:nvPr/>
        </p:nvSpPr>
        <p:spPr>
          <a:xfrm>
            <a:off x="9111715" y="2590078"/>
            <a:ext cx="3077109" cy="16603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2" name="Title 1"/>
          <p:cNvSpPr>
            <a:spLocks noGrp="1"/>
          </p:cNvSpPr>
          <p:nvPr>
            <p:ph type="ctrTitle" hasCustomPrompt="1"/>
          </p:nvPr>
        </p:nvSpPr>
        <p:spPr>
          <a:xfrm>
            <a:off x="680322" y="2733709"/>
            <a:ext cx="8144134" cy="1373070"/>
          </a:xfrm>
        </p:spPr>
        <p:txBody>
          <a:bodyPr anchor="b">
            <a:noAutofit/>
          </a:bodyPr>
          <a:lstStyle>
            <a:lvl1pPr algn="r">
              <a:defRPr sz="5400">
                <a:latin typeface="Bitter" pitchFamily="2" charset="0"/>
              </a:defRPr>
            </a:lvl1pPr>
          </a:lstStyle>
          <a:p>
            <a:r>
              <a:rPr lang="en-US"/>
              <a:t>Click to edit master title style</a:t>
            </a:r>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199927" y="5936187"/>
            <a:ext cx="2743200" cy="365125"/>
          </a:xfrm>
          <a:prstGeom prst="rect">
            <a:avLst/>
          </a:prstGeom>
        </p:spPr>
        <p:txBody>
          <a:bodyPr/>
          <a:lstStyle/>
          <a:p>
            <a:fld id="{08116152-5411-4E99-8901-53F8A43DE66C}" type="datetime1">
              <a:rPr lang="en-US" smtClean="0"/>
              <a:t>5/19/2026</a:t>
            </a:fld>
            <a:endParaRPr lang="en-US"/>
          </a:p>
        </p:txBody>
      </p:sp>
      <p:sp>
        <p:nvSpPr>
          <p:cNvPr id="5"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80321" y="5936186"/>
            <a:ext cx="648946" cy="373137"/>
          </a:xfrm>
          <a:prstGeom prst="rect">
            <a:avLst/>
          </a:prstGeom>
        </p:spPr>
        <p:txBody>
          <a:bodyPr/>
          <a:lstStyle>
            <a:lvl1pPr>
              <a:defRPr sz="1800"/>
            </a:lvl1pPr>
          </a:lstStyle>
          <a:p>
            <a:fld id="{4FAB73BC-B049-4115-A692-8D63A059BFB8}" type="slidenum">
              <a:rPr lang="en-US" smtClean="0"/>
              <a:pPr/>
              <a:t>‹#›</a:t>
            </a:fld>
            <a:endParaRPr lang="en-US"/>
          </a:p>
        </p:txBody>
      </p:sp>
      <p:sp>
        <p:nvSpPr>
          <p:cNvPr id="12" name="Rectangle: Rounded Corners 11">
            <a:extLst>
              <a:ext uri="{FF2B5EF4-FFF2-40B4-BE49-F238E27FC236}">
                <a16:creationId xmlns:a16="http://schemas.microsoft.com/office/drawing/2014/main" id="{1B71489A-EE1C-F569-40CF-BC83427FDC5B}"/>
              </a:ext>
            </a:extLst>
          </p:cNvPr>
          <p:cNvSpPr/>
          <p:nvPr userDrawn="1"/>
        </p:nvSpPr>
        <p:spPr>
          <a:xfrm>
            <a:off x="9170581" y="2590077"/>
            <a:ext cx="3018243" cy="1667662"/>
          </a:xfrm>
          <a:prstGeom prst="roundRect">
            <a:avLst/>
          </a:prstGeom>
          <a:solidFill>
            <a:srgbClr val="74AFD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pic>
        <p:nvPicPr>
          <p:cNvPr id="15" name="Picture 14" descr="Text&#10;&#10;AI-generated content may be incorrect.">
            <a:extLst>
              <a:ext uri="{FF2B5EF4-FFF2-40B4-BE49-F238E27FC236}">
                <a16:creationId xmlns:a16="http://schemas.microsoft.com/office/drawing/2014/main" id="{ED8641C3-6A30-3E2D-D67C-CCDD56F570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451" y="2929344"/>
            <a:ext cx="2677636" cy="981800"/>
          </a:xfrm>
          <a:prstGeom prst="rect">
            <a:avLst/>
          </a:prstGeom>
        </p:spPr>
      </p:pic>
    </p:spTree>
    <p:extLst>
      <p:ext uri="{BB962C8B-B14F-4D97-AF65-F5344CB8AC3E}">
        <p14:creationId xmlns:p14="http://schemas.microsoft.com/office/powerpoint/2010/main" val="317910520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Table">
    <p:spTree>
      <p:nvGrpSpPr>
        <p:cNvPr id="1" name=""/>
        <p:cNvGrpSpPr/>
        <p:nvPr/>
      </p:nvGrpSpPr>
      <p:grpSpPr>
        <a:xfrm>
          <a:off x="0" y="0"/>
          <a:ext cx="0" cy="0"/>
          <a:chOff x="0" y="0"/>
          <a:chExt cx="0" cy="0"/>
        </a:xfrm>
      </p:grpSpPr>
      <p:sp>
        <p:nvSpPr>
          <p:cNvPr id="18" name="Rectangle: Rounded Corners 17"/>
          <p:cNvSpPr/>
          <p:nvPr/>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5/19/2026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9" name="Text Placeholder 14">
            <a:extLst>
              <a:ext uri="{FF2B5EF4-FFF2-40B4-BE49-F238E27FC236}">
                <a16:creationId xmlns:a16="http://schemas.microsoft.com/office/drawing/2014/main" id="{0FE7365F-A5FB-4C51-EEFA-9B85B9C5B566}"/>
              </a:ext>
            </a:extLst>
          </p:cNvPr>
          <p:cNvSpPr>
            <a:spLocks noGrp="1"/>
          </p:cNvSpPr>
          <p:nvPr>
            <p:ph type="body" sz="quarter" idx="15" hasCustomPrompt="1"/>
          </p:nvPr>
        </p:nvSpPr>
        <p:spPr>
          <a:xfrm>
            <a:off x="714376" y="2073275"/>
            <a:ext cx="3323838"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As a communication tool, a chart allows a form of generalization of information from an unlimited number of different social or scientific contexts. It provides a familiar way to convey information that might otherwise not be obvious or readily understood.</a:t>
            </a:r>
          </a:p>
        </p:txBody>
      </p:sp>
      <p:sp>
        <p:nvSpPr>
          <p:cNvPr id="4" name="Table Placeholder 3">
            <a:extLst>
              <a:ext uri="{FF2B5EF4-FFF2-40B4-BE49-F238E27FC236}">
                <a16:creationId xmlns:a16="http://schemas.microsoft.com/office/drawing/2014/main" id="{36E783F9-CCA9-CC3C-D048-A4DEB1B9B300}"/>
              </a:ext>
            </a:extLst>
          </p:cNvPr>
          <p:cNvSpPr>
            <a:spLocks noGrp="1"/>
          </p:cNvSpPr>
          <p:nvPr>
            <p:ph type="tbl" sz="quarter" idx="16"/>
          </p:nvPr>
        </p:nvSpPr>
        <p:spPr>
          <a:xfrm>
            <a:off x="4406900" y="2073275"/>
            <a:ext cx="6030913" cy="4076700"/>
          </a:xfrm>
        </p:spPr>
        <p:txBody>
          <a:bodyPr/>
          <a:lstStyle/>
          <a:p>
            <a:endParaRPr lang="en-US"/>
          </a:p>
        </p:txBody>
      </p:sp>
      <p:pic>
        <p:nvPicPr>
          <p:cNvPr id="24" name="Picture 23">
            <a:extLst>
              <a:ext uri="{FF2B5EF4-FFF2-40B4-BE49-F238E27FC236}">
                <a16:creationId xmlns:a16="http://schemas.microsoft.com/office/drawing/2014/main" id="{E29B5823-C0BA-20C9-8533-980ABD003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5" name="Slide Number Placeholder 5">
            <a:extLst>
              <a:ext uri="{FF2B5EF4-FFF2-40B4-BE49-F238E27FC236}">
                <a16:creationId xmlns:a16="http://schemas.microsoft.com/office/drawing/2014/main" id="{1EF2C55C-C5EA-BF6F-1EF9-EE996376E076}"/>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8" name="Rectangle: Rounded Corners 16">
            <a:extLst>
              <a:ext uri="{FF2B5EF4-FFF2-40B4-BE49-F238E27FC236}">
                <a16:creationId xmlns:a16="http://schemas.microsoft.com/office/drawing/2014/main" id="{D2AEB55B-0871-E545-052A-EA6E68036F16}"/>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Title 1">
            <a:extLst>
              <a:ext uri="{FF2B5EF4-FFF2-40B4-BE49-F238E27FC236}">
                <a16:creationId xmlns:a16="http://schemas.microsoft.com/office/drawing/2014/main" id="{B0FC4B76-7D53-83D8-110E-211811B0F0BA}"/>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11" name="Rectangle: Rounded Corners 10">
            <a:extLst>
              <a:ext uri="{FF2B5EF4-FFF2-40B4-BE49-F238E27FC236}">
                <a16:creationId xmlns:a16="http://schemas.microsoft.com/office/drawing/2014/main" id="{F1954B9E-CE9C-C22E-664D-3F80DF686326}"/>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9">
            <a:extLst>
              <a:ext uri="{FF2B5EF4-FFF2-40B4-BE49-F238E27FC236}">
                <a16:creationId xmlns:a16="http://schemas.microsoft.com/office/drawing/2014/main" id="{ED0AADC7-B640-9EDB-73A8-584AA525674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342431601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DC2D60A9-A952-8910-60CA-202F5C51B513}"/>
              </a:ext>
            </a:extLst>
          </p:cNvPr>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3" name="Text Placeholder 2"/>
          <p:cNvSpPr>
            <a:spLocks noGrp="1"/>
          </p:cNvSpPr>
          <p:nvPr>
            <p:ph type="body" idx="1"/>
          </p:nvPr>
        </p:nvSpPr>
        <p:spPr>
          <a:xfrm>
            <a:off x="680320" y="2336873"/>
            <a:ext cx="4698358" cy="693135"/>
          </a:xfrm>
        </p:spPr>
        <p:txBody>
          <a:bodyPr anchor="b"/>
          <a:lstStyle>
            <a:lvl1pPr marL="0" indent="0">
              <a:buNone/>
              <a:defRPr sz="2400" b="0">
                <a:latin typeface="Bitter"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lvl1pPr>
              <a:buFont typeface="Arial" panose="020B0604020202020204" pitchFamily="34" charset="0"/>
              <a:buChar char="•"/>
              <a:defRPr>
                <a:solidFill>
                  <a:srgbClr val="404144"/>
                </a:solidFill>
              </a:defRPr>
            </a:lvl1pPr>
            <a:lvl2pPr>
              <a:buFont typeface="Arial" panose="020B0604020202020204" pitchFamily="34" charset="0"/>
              <a:buChar char="•"/>
              <a:defRPr>
                <a:solidFill>
                  <a:srgbClr val="404144"/>
                </a:solidFill>
              </a:defRPr>
            </a:lvl2pPr>
            <a:lvl3pPr>
              <a:buFont typeface="Arial" panose="020B0604020202020204" pitchFamily="34" charset="0"/>
              <a:buChar char="•"/>
              <a:defRPr>
                <a:solidFill>
                  <a:srgbClr val="404144"/>
                </a:solidFill>
              </a:defRPr>
            </a:lvl3pPr>
            <a:lvl4pPr>
              <a:buFont typeface="Arial" panose="020B0604020202020204" pitchFamily="34" charset="0"/>
              <a:buChar char="•"/>
              <a:defRPr>
                <a:solidFill>
                  <a:srgbClr val="404144"/>
                </a:solidFill>
              </a:defRPr>
            </a:lvl4pPr>
            <a:lvl5pPr>
              <a:buFont typeface="Arial" panose="020B0604020202020204" pitchFamily="34" charset="0"/>
              <a:buChar char="•"/>
              <a:defRPr>
                <a:solidFill>
                  <a:srgbClr val="40414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594122" y="2336873"/>
            <a:ext cx="4700060" cy="692076"/>
          </a:xfrm>
        </p:spPr>
        <p:txBody>
          <a:bodyPr anchor="b"/>
          <a:lstStyle>
            <a:lvl1pPr marL="0" indent="0">
              <a:buNone/>
              <a:defRPr sz="2400" b="0">
                <a:latin typeface="Bitter"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lvl1pPr>
              <a:buFont typeface="Arial" panose="020B0604020202020204" pitchFamily="34" charset="0"/>
              <a:buChar char="•"/>
              <a:defRPr>
                <a:solidFill>
                  <a:srgbClr val="404144"/>
                </a:solidFill>
              </a:defRPr>
            </a:lvl1pPr>
            <a:lvl2pPr>
              <a:buFont typeface="Arial" panose="020B0604020202020204" pitchFamily="34" charset="0"/>
              <a:buChar char="•"/>
              <a:defRPr>
                <a:solidFill>
                  <a:srgbClr val="404144"/>
                </a:solidFill>
              </a:defRPr>
            </a:lvl2pPr>
            <a:lvl3pPr>
              <a:buFont typeface="Arial" panose="020B0604020202020204" pitchFamily="34" charset="0"/>
              <a:buChar char="•"/>
              <a:defRPr>
                <a:solidFill>
                  <a:srgbClr val="404144"/>
                </a:solidFill>
              </a:defRPr>
            </a:lvl3pPr>
            <a:lvl4pPr>
              <a:buFont typeface="Arial" panose="020B0604020202020204" pitchFamily="34" charset="0"/>
              <a:buChar char="•"/>
              <a:defRPr>
                <a:solidFill>
                  <a:srgbClr val="404144"/>
                </a:solidFill>
              </a:defRPr>
            </a:lvl4pPr>
            <a:lvl5pPr>
              <a:buFont typeface="Arial" panose="020B0604020202020204" pitchFamily="34" charset="0"/>
              <a:buChar char="•"/>
              <a:defRPr>
                <a:solidFill>
                  <a:srgbClr val="40414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Date Placeholder 3"/>
          <p:cNvSpPr>
            <a:spLocks noGrp="1"/>
          </p:cNvSpPr>
          <p:nvPr>
            <p:ph type="dt" sz="half" idx="10"/>
          </p:nvPr>
        </p:nvSpPr>
        <p:spPr>
          <a:xfrm>
            <a:off x="8199927" y="5936187"/>
            <a:ext cx="2743200" cy="365125"/>
          </a:xfrm>
          <a:prstGeom prst="rect">
            <a:avLst/>
          </a:prstGeom>
        </p:spPr>
        <p:txBody>
          <a:bodyPr/>
          <a:lstStyle/>
          <a:p>
            <a:fld id="{E6ED4A14-8816-4EEA-9272-B3E29BC8C12A}" type="datetime1">
              <a:rPr lang="en-US" smtClean="0"/>
              <a:t>5/19/2026</a:t>
            </a:fld>
            <a:endParaRPr lang="en-US"/>
          </a:p>
        </p:txBody>
      </p:sp>
      <p:sp>
        <p:nvSpPr>
          <p:cNvPr id="16"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17" name="Slide Number Placeholder 5"/>
          <p:cNvSpPr>
            <a:spLocks noGrp="1"/>
          </p:cNvSpPr>
          <p:nvPr>
            <p:ph type="sldNum" sz="quarter" idx="12"/>
          </p:nvPr>
        </p:nvSpPr>
        <p:spPr>
          <a:xfrm>
            <a:off x="680321" y="5936186"/>
            <a:ext cx="648946" cy="373137"/>
          </a:xfrm>
          <a:prstGeom prst="rect">
            <a:avLst/>
          </a:prstGeom>
        </p:spPr>
        <p:txBody>
          <a:bodyPr/>
          <a:lstStyle>
            <a:lvl1pPr>
              <a:defRPr sz="1800"/>
            </a:lvl1pPr>
          </a:lstStyle>
          <a:p>
            <a:fld id="{4FAB73BC-B049-4115-A692-8D63A059BFB8}" type="slidenum">
              <a:rPr lang="en-US" smtClean="0"/>
              <a:t>‹#›</a:t>
            </a:fld>
            <a:endParaRPr lang="en-US"/>
          </a:p>
        </p:txBody>
      </p:sp>
      <p:pic>
        <p:nvPicPr>
          <p:cNvPr id="27" name="Picture 26">
            <a:extLst>
              <a:ext uri="{FF2B5EF4-FFF2-40B4-BE49-F238E27FC236}">
                <a16:creationId xmlns:a16="http://schemas.microsoft.com/office/drawing/2014/main" id="{06011A43-6999-003C-C6A2-EDFF57C66D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9" name="Slide Number Placeholder 5">
            <a:extLst>
              <a:ext uri="{FF2B5EF4-FFF2-40B4-BE49-F238E27FC236}">
                <a16:creationId xmlns:a16="http://schemas.microsoft.com/office/drawing/2014/main" id="{6F99FC62-61E8-D280-1002-D9770BE593C6}"/>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9" name="Rectangle: Rounded Corners 16">
            <a:extLst>
              <a:ext uri="{FF2B5EF4-FFF2-40B4-BE49-F238E27FC236}">
                <a16:creationId xmlns:a16="http://schemas.microsoft.com/office/drawing/2014/main" id="{A9BCEDB4-88D4-8F8C-DE20-AAB1CA0B9360}"/>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Title 1">
            <a:extLst>
              <a:ext uri="{FF2B5EF4-FFF2-40B4-BE49-F238E27FC236}">
                <a16:creationId xmlns:a16="http://schemas.microsoft.com/office/drawing/2014/main" id="{AFF557F9-49CD-4207-6400-5C0599E07EF1}"/>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11" name="Rectangle: Rounded Corners 10">
            <a:extLst>
              <a:ext uri="{FF2B5EF4-FFF2-40B4-BE49-F238E27FC236}">
                <a16:creationId xmlns:a16="http://schemas.microsoft.com/office/drawing/2014/main" id="{A910C28D-6980-19E3-21DF-5F55C8569F81}"/>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9">
            <a:extLst>
              <a:ext uri="{FF2B5EF4-FFF2-40B4-BE49-F238E27FC236}">
                <a16:creationId xmlns:a16="http://schemas.microsoft.com/office/drawing/2014/main" id="{C225FF32-CEBB-4754-B1B6-6C41CA59177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81962996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4CFB478-17DE-7193-5B71-F828987F468F}"/>
              </a:ext>
            </a:extLst>
          </p:cNvPr>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3" name="Content Placeholder 2"/>
          <p:cNvSpPr>
            <a:spLocks noGrp="1"/>
          </p:cNvSpPr>
          <p:nvPr>
            <p:ph idx="1"/>
          </p:nvPr>
        </p:nvSpPr>
        <p:spPr>
          <a:xfrm>
            <a:off x="4685846" y="2336873"/>
            <a:ext cx="5608336" cy="3599313"/>
          </a:xfrm>
        </p:spPr>
        <p:txBody>
          <a:bodyPr/>
          <a:lstStyle>
            <a:lvl1pPr>
              <a:buFont typeface="Arial" panose="020B0604020202020204" pitchFamily="34" charset="0"/>
              <a:buChar char="•"/>
              <a:defRPr>
                <a:solidFill>
                  <a:srgbClr val="404144"/>
                </a:solidFill>
                <a:latin typeface="Bitter" pitchFamily="2" charset="0"/>
              </a:defRPr>
            </a:lvl1pPr>
            <a:lvl2pPr>
              <a:defRPr>
                <a:solidFill>
                  <a:srgbClr val="404144"/>
                </a:solidFill>
              </a:defRPr>
            </a:lvl2pPr>
            <a:lvl3pPr>
              <a:defRPr>
                <a:solidFill>
                  <a:srgbClr val="404144"/>
                </a:solidFill>
              </a:defRPr>
            </a:lvl3pPr>
            <a:lvl4pPr>
              <a:defRPr>
                <a:solidFill>
                  <a:srgbClr val="404144"/>
                </a:solidFill>
              </a:defRPr>
            </a:lvl4pPr>
            <a:lvl5pPr>
              <a:defRPr>
                <a:solidFill>
                  <a:srgbClr val="40414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solidFill>
                  <a:srgbClr val="40414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6E47A8DC-9564-46FE-B337-5B71D580E38B}" type="datetime1">
              <a:rPr lang="en-US" smtClean="0"/>
              <a:t>5/19/2026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14" name="Slide Number Placeholder 5"/>
          <p:cNvSpPr txBox="1">
            <a:spLocks/>
          </p:cNvSpPr>
          <p:nvPr/>
        </p:nvSpPr>
        <p:spPr>
          <a:xfrm>
            <a:off x="680321" y="5936186"/>
            <a:ext cx="648946" cy="373137"/>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D22F896-40B5-4ADD-8801-0D06FADFA095}" type="slidenum">
              <a:rPr lang="en-US" smtClean="0">
                <a:latin typeface="Lato" panose="020F0502020204030203" pitchFamily="34" charset="0"/>
              </a:rPr>
              <a:pPr/>
              <a:t>‹#›</a:t>
            </a:fld>
            <a:endParaRPr lang="en-US">
              <a:latin typeface="Lato" panose="020F0502020204030203" pitchFamily="34" charset="0"/>
            </a:endParaRPr>
          </a:p>
        </p:txBody>
      </p:sp>
      <p:pic>
        <p:nvPicPr>
          <p:cNvPr id="23" name="Picture 22">
            <a:extLst>
              <a:ext uri="{FF2B5EF4-FFF2-40B4-BE49-F238E27FC236}">
                <a16:creationId xmlns:a16="http://schemas.microsoft.com/office/drawing/2014/main" id="{CADD9585-90DB-AF7E-214D-B68CBFD524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4" name="Slide Number Placeholder 5">
            <a:extLst>
              <a:ext uri="{FF2B5EF4-FFF2-40B4-BE49-F238E27FC236}">
                <a16:creationId xmlns:a16="http://schemas.microsoft.com/office/drawing/2014/main" id="{B1451B83-DC1F-7528-9874-19699387DCC2}"/>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7" name="Rectangle: Rounded Corners 16">
            <a:extLst>
              <a:ext uri="{FF2B5EF4-FFF2-40B4-BE49-F238E27FC236}">
                <a16:creationId xmlns:a16="http://schemas.microsoft.com/office/drawing/2014/main" id="{C5C92801-6D70-DEC3-660B-DFF13BB36B5B}"/>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Title 1">
            <a:extLst>
              <a:ext uri="{FF2B5EF4-FFF2-40B4-BE49-F238E27FC236}">
                <a16:creationId xmlns:a16="http://schemas.microsoft.com/office/drawing/2014/main" id="{7B2FE5D5-EBA0-15B1-2E5C-9AF68D028E87}"/>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9" name="Rectangle: Rounded Corners 8">
            <a:extLst>
              <a:ext uri="{FF2B5EF4-FFF2-40B4-BE49-F238E27FC236}">
                <a16:creationId xmlns:a16="http://schemas.microsoft.com/office/drawing/2014/main" id="{9A33254C-3E7D-6F9C-9CB8-DAFC6F5AB7CE}"/>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a:extLst>
              <a:ext uri="{FF2B5EF4-FFF2-40B4-BE49-F238E27FC236}">
                <a16:creationId xmlns:a16="http://schemas.microsoft.com/office/drawing/2014/main" id="{F6D2A89D-6D16-AD1C-1E17-A8FB604AAC4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395914252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key color">
  <p:cSld name="Blank key color">
    <p:spTree>
      <p:nvGrpSpPr>
        <p:cNvPr id="1" name="Shape 54"/>
        <p:cNvGrpSpPr/>
        <p:nvPr/>
      </p:nvGrpSpPr>
      <p:grpSpPr>
        <a:xfrm>
          <a:off x="0" y="0"/>
          <a:ext cx="0" cy="0"/>
          <a:chOff x="0" y="0"/>
          <a:chExt cx="0" cy="0"/>
        </a:xfrm>
      </p:grpSpPr>
    </p:spTree>
    <p:extLst>
      <p:ext uri="{BB962C8B-B14F-4D97-AF65-F5344CB8AC3E}">
        <p14:creationId xmlns:p14="http://schemas.microsoft.com/office/powerpoint/2010/main" val="970696063"/>
      </p:ext>
    </p:extLst>
  </p:cSld>
  <p:clrMapOvr>
    <a:overrideClrMapping bg1="lt1" tx1="dk1" bg2="lt2" tx2="dk2" accent1="accent1" accent2="accent2" accent3="accent3" accent4="accent4" accent5="accent5" accent6="accent6" hlink="hlink" folHlink="folHlink"/>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9" name="Rectangle: Rounded Corners 8"/>
          <p:cNvSpPr/>
          <p:nvPr/>
        </p:nvSpPr>
        <p:spPr bwMode="ltGray">
          <a:xfrm>
            <a:off x="-3177" y="2590078"/>
            <a:ext cx="8971262" cy="1660332"/>
          </a:xfrm>
          <a:custGeom>
            <a:avLst/>
            <a:gdLst>
              <a:gd name="connsiteX0" fmla="*/ 0 w 8968085"/>
              <a:gd name="connsiteY0" fmla="*/ 276728 h 1660332"/>
              <a:gd name="connsiteX1" fmla="*/ 276728 w 8968085"/>
              <a:gd name="connsiteY1" fmla="*/ 0 h 1660332"/>
              <a:gd name="connsiteX2" fmla="*/ 8691357 w 8968085"/>
              <a:gd name="connsiteY2" fmla="*/ 0 h 1660332"/>
              <a:gd name="connsiteX3" fmla="*/ 8968085 w 8968085"/>
              <a:gd name="connsiteY3" fmla="*/ 276728 h 1660332"/>
              <a:gd name="connsiteX4" fmla="*/ 8968085 w 8968085"/>
              <a:gd name="connsiteY4" fmla="*/ 1383604 h 1660332"/>
              <a:gd name="connsiteX5" fmla="*/ 8691357 w 8968085"/>
              <a:gd name="connsiteY5" fmla="*/ 1660332 h 1660332"/>
              <a:gd name="connsiteX6" fmla="*/ 276728 w 8968085"/>
              <a:gd name="connsiteY6" fmla="*/ 1660332 h 1660332"/>
              <a:gd name="connsiteX7" fmla="*/ 0 w 8968085"/>
              <a:gd name="connsiteY7" fmla="*/ 1383604 h 1660332"/>
              <a:gd name="connsiteX8" fmla="*/ 0 w 8968085"/>
              <a:gd name="connsiteY8" fmla="*/ 276728 h 1660332"/>
              <a:gd name="connsiteX0" fmla="*/ 18658 w 8986743"/>
              <a:gd name="connsiteY0" fmla="*/ 276728 h 1660332"/>
              <a:gd name="connsiteX1" fmla="*/ 95969 w 8986743"/>
              <a:gd name="connsiteY1" fmla="*/ 4864 h 1660332"/>
              <a:gd name="connsiteX2" fmla="*/ 8710015 w 8986743"/>
              <a:gd name="connsiteY2" fmla="*/ 0 h 1660332"/>
              <a:gd name="connsiteX3" fmla="*/ 8986743 w 8986743"/>
              <a:gd name="connsiteY3" fmla="*/ 276728 h 1660332"/>
              <a:gd name="connsiteX4" fmla="*/ 8986743 w 8986743"/>
              <a:gd name="connsiteY4" fmla="*/ 1383604 h 1660332"/>
              <a:gd name="connsiteX5" fmla="*/ 8710015 w 8986743"/>
              <a:gd name="connsiteY5" fmla="*/ 1660332 h 1660332"/>
              <a:gd name="connsiteX6" fmla="*/ 295386 w 8986743"/>
              <a:gd name="connsiteY6" fmla="*/ 1660332 h 1660332"/>
              <a:gd name="connsiteX7" fmla="*/ 18658 w 8986743"/>
              <a:gd name="connsiteY7" fmla="*/ 1383604 h 1660332"/>
              <a:gd name="connsiteX8" fmla="*/ 18658 w 8986743"/>
              <a:gd name="connsiteY8" fmla="*/ 276728 h 1660332"/>
              <a:gd name="connsiteX0" fmla="*/ 66486 w 9034571"/>
              <a:gd name="connsiteY0" fmla="*/ 276728 h 1660332"/>
              <a:gd name="connsiteX1" fmla="*/ 68434 w 9034571"/>
              <a:gd name="connsiteY1" fmla="*/ 7377 h 1660332"/>
              <a:gd name="connsiteX2" fmla="*/ 8757843 w 9034571"/>
              <a:gd name="connsiteY2" fmla="*/ 0 h 1660332"/>
              <a:gd name="connsiteX3" fmla="*/ 9034571 w 9034571"/>
              <a:gd name="connsiteY3" fmla="*/ 276728 h 1660332"/>
              <a:gd name="connsiteX4" fmla="*/ 9034571 w 9034571"/>
              <a:gd name="connsiteY4" fmla="*/ 1383604 h 1660332"/>
              <a:gd name="connsiteX5" fmla="*/ 8757843 w 9034571"/>
              <a:gd name="connsiteY5" fmla="*/ 1660332 h 1660332"/>
              <a:gd name="connsiteX6" fmla="*/ 343214 w 9034571"/>
              <a:gd name="connsiteY6" fmla="*/ 1660332 h 1660332"/>
              <a:gd name="connsiteX7" fmla="*/ 66486 w 9034571"/>
              <a:gd name="connsiteY7" fmla="*/ 1383604 h 1660332"/>
              <a:gd name="connsiteX8" fmla="*/ 66486 w 9034571"/>
              <a:gd name="connsiteY8" fmla="*/ 276728 h 1660332"/>
              <a:gd name="connsiteX0" fmla="*/ 71863 w 9039948"/>
              <a:gd name="connsiteY0" fmla="*/ 276728 h 1660332"/>
              <a:gd name="connsiteX1" fmla="*/ 73811 w 9039948"/>
              <a:gd name="connsiteY1" fmla="*/ 7377 h 1660332"/>
              <a:gd name="connsiteX2" fmla="*/ 8763220 w 9039948"/>
              <a:gd name="connsiteY2" fmla="*/ 0 h 1660332"/>
              <a:gd name="connsiteX3" fmla="*/ 9039948 w 9039948"/>
              <a:gd name="connsiteY3" fmla="*/ 276728 h 1660332"/>
              <a:gd name="connsiteX4" fmla="*/ 9039948 w 9039948"/>
              <a:gd name="connsiteY4" fmla="*/ 1383604 h 1660332"/>
              <a:gd name="connsiteX5" fmla="*/ 8763220 w 9039948"/>
              <a:gd name="connsiteY5" fmla="*/ 1660332 h 1660332"/>
              <a:gd name="connsiteX6" fmla="*/ 348591 w 9039948"/>
              <a:gd name="connsiteY6" fmla="*/ 1660332 h 1660332"/>
              <a:gd name="connsiteX7" fmla="*/ 71863 w 9039948"/>
              <a:gd name="connsiteY7" fmla="*/ 1383604 h 1660332"/>
              <a:gd name="connsiteX8" fmla="*/ 71863 w 9039948"/>
              <a:gd name="connsiteY8" fmla="*/ 276728 h 1660332"/>
              <a:gd name="connsiteX0" fmla="*/ 9486 w 8977571"/>
              <a:gd name="connsiteY0" fmla="*/ 276728 h 1660332"/>
              <a:gd name="connsiteX1" fmla="*/ 11434 w 8977571"/>
              <a:gd name="connsiteY1" fmla="*/ 7377 h 1660332"/>
              <a:gd name="connsiteX2" fmla="*/ 8700843 w 8977571"/>
              <a:gd name="connsiteY2" fmla="*/ 0 h 1660332"/>
              <a:gd name="connsiteX3" fmla="*/ 8977571 w 8977571"/>
              <a:gd name="connsiteY3" fmla="*/ 276728 h 1660332"/>
              <a:gd name="connsiteX4" fmla="*/ 8977571 w 8977571"/>
              <a:gd name="connsiteY4" fmla="*/ 1383604 h 1660332"/>
              <a:gd name="connsiteX5" fmla="*/ 8700843 w 8977571"/>
              <a:gd name="connsiteY5" fmla="*/ 1660332 h 1660332"/>
              <a:gd name="connsiteX6" fmla="*/ 286214 w 8977571"/>
              <a:gd name="connsiteY6" fmla="*/ 1660332 h 1660332"/>
              <a:gd name="connsiteX7" fmla="*/ 9486 w 8977571"/>
              <a:gd name="connsiteY7" fmla="*/ 1383604 h 1660332"/>
              <a:gd name="connsiteX8" fmla="*/ 9486 w 8977571"/>
              <a:gd name="connsiteY8" fmla="*/ 276728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929402 w 9620759"/>
              <a:gd name="connsiteY6" fmla="*/ 1660332 h 1660332"/>
              <a:gd name="connsiteX7" fmla="*/ 652674 w 9620759"/>
              <a:gd name="connsiteY7" fmla="*/ 1383604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655584 w 9620759"/>
              <a:gd name="connsiteY6" fmla="*/ 1660332 h 1660332"/>
              <a:gd name="connsiteX7" fmla="*/ 652674 w 9620759"/>
              <a:gd name="connsiteY7" fmla="*/ 1383604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655584 w 9620759"/>
              <a:gd name="connsiteY6" fmla="*/ 1660332 h 1660332"/>
              <a:gd name="connsiteX7" fmla="*/ 652674 w 9620759"/>
              <a:gd name="connsiteY7" fmla="*/ 1383604 h 1660332"/>
              <a:gd name="connsiteX0" fmla="*/ 1086597 w 10051772"/>
              <a:gd name="connsiteY0" fmla="*/ 1660332 h 1660332"/>
              <a:gd name="connsiteX1" fmla="*/ 1085635 w 10051772"/>
              <a:gd name="connsiteY1" fmla="*/ 7377 h 1660332"/>
              <a:gd name="connsiteX2" fmla="*/ 9775044 w 10051772"/>
              <a:gd name="connsiteY2" fmla="*/ 0 h 1660332"/>
              <a:gd name="connsiteX3" fmla="*/ 10051772 w 10051772"/>
              <a:gd name="connsiteY3" fmla="*/ 276728 h 1660332"/>
              <a:gd name="connsiteX4" fmla="*/ 10051772 w 10051772"/>
              <a:gd name="connsiteY4" fmla="*/ 1383604 h 1660332"/>
              <a:gd name="connsiteX5" fmla="*/ 9775044 w 10051772"/>
              <a:gd name="connsiteY5" fmla="*/ 1660332 h 1660332"/>
              <a:gd name="connsiteX6" fmla="*/ 1086597 w 10051772"/>
              <a:gd name="connsiteY6" fmla="*/ 1660332 h 1660332"/>
              <a:gd name="connsiteX0" fmla="*/ 643599 w 9608774"/>
              <a:gd name="connsiteY0" fmla="*/ 1660332 h 1660332"/>
              <a:gd name="connsiteX1" fmla="*/ 642637 w 9608774"/>
              <a:gd name="connsiteY1" fmla="*/ 7377 h 1660332"/>
              <a:gd name="connsiteX2" fmla="*/ 9332046 w 9608774"/>
              <a:gd name="connsiteY2" fmla="*/ 0 h 1660332"/>
              <a:gd name="connsiteX3" fmla="*/ 9608774 w 9608774"/>
              <a:gd name="connsiteY3" fmla="*/ 276728 h 1660332"/>
              <a:gd name="connsiteX4" fmla="*/ 9608774 w 9608774"/>
              <a:gd name="connsiteY4" fmla="*/ 1383604 h 1660332"/>
              <a:gd name="connsiteX5" fmla="*/ 9332046 w 9608774"/>
              <a:gd name="connsiteY5" fmla="*/ 1660332 h 1660332"/>
              <a:gd name="connsiteX6" fmla="*/ 643599 w 9608774"/>
              <a:gd name="connsiteY6" fmla="*/ 1660332 h 1660332"/>
              <a:gd name="connsiteX0" fmla="*/ 6087 w 8971262"/>
              <a:gd name="connsiteY0" fmla="*/ 1660332 h 1660332"/>
              <a:gd name="connsiteX1" fmla="*/ 5125 w 8971262"/>
              <a:gd name="connsiteY1" fmla="*/ 7377 h 1660332"/>
              <a:gd name="connsiteX2" fmla="*/ 8694534 w 8971262"/>
              <a:gd name="connsiteY2" fmla="*/ 0 h 1660332"/>
              <a:gd name="connsiteX3" fmla="*/ 8971262 w 8971262"/>
              <a:gd name="connsiteY3" fmla="*/ 276728 h 1660332"/>
              <a:gd name="connsiteX4" fmla="*/ 8971262 w 8971262"/>
              <a:gd name="connsiteY4" fmla="*/ 1383604 h 1660332"/>
              <a:gd name="connsiteX5" fmla="*/ 8694534 w 8971262"/>
              <a:gd name="connsiteY5" fmla="*/ 1660332 h 1660332"/>
              <a:gd name="connsiteX6" fmla="*/ 6087 w 8971262"/>
              <a:gd name="connsiteY6" fmla="*/ 1660332 h 166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71262" h="1660332">
                <a:moveTo>
                  <a:pt x="6087" y="1660332"/>
                </a:moveTo>
                <a:cubicBezTo>
                  <a:pt x="-7746" y="1656145"/>
                  <a:pt x="6525" y="12793"/>
                  <a:pt x="5125" y="7377"/>
                </a:cubicBezTo>
                <a:cubicBezTo>
                  <a:pt x="3725" y="1961"/>
                  <a:pt x="5798064" y="2459"/>
                  <a:pt x="8694534" y="0"/>
                </a:cubicBezTo>
                <a:cubicBezTo>
                  <a:pt x="8847367" y="0"/>
                  <a:pt x="8971262" y="123895"/>
                  <a:pt x="8971262" y="276728"/>
                </a:cubicBezTo>
                <a:lnTo>
                  <a:pt x="8971262" y="1383604"/>
                </a:lnTo>
                <a:cubicBezTo>
                  <a:pt x="8971262" y="1536437"/>
                  <a:pt x="8847367" y="1660332"/>
                  <a:pt x="8694534" y="1660332"/>
                </a:cubicBezTo>
                <a:lnTo>
                  <a:pt x="6087" y="1660332"/>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0" name="Rectangle: Rounded Corners 9"/>
          <p:cNvSpPr/>
          <p:nvPr/>
        </p:nvSpPr>
        <p:spPr>
          <a:xfrm>
            <a:off x="9111715" y="2590078"/>
            <a:ext cx="3077109" cy="16603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2" name="Title 1"/>
          <p:cNvSpPr>
            <a:spLocks noGrp="1"/>
          </p:cNvSpPr>
          <p:nvPr>
            <p:ph type="ctrTitle" hasCustomPrompt="1"/>
          </p:nvPr>
        </p:nvSpPr>
        <p:spPr>
          <a:xfrm>
            <a:off x="680322" y="2733709"/>
            <a:ext cx="8144134" cy="1373070"/>
          </a:xfrm>
        </p:spPr>
        <p:txBody>
          <a:bodyPr anchor="b">
            <a:noAutofit/>
          </a:bodyPr>
          <a:lstStyle>
            <a:lvl1pPr algn="r">
              <a:defRPr sz="5400">
                <a:latin typeface="Bitter" pitchFamily="2" charset="0"/>
              </a:defRPr>
            </a:lvl1pPr>
          </a:lstStyle>
          <a:p>
            <a:r>
              <a:rPr lang="en-US"/>
              <a:t>Click to edit master title style</a:t>
            </a:r>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199927" y="5936187"/>
            <a:ext cx="2743200" cy="365125"/>
          </a:xfrm>
          <a:prstGeom prst="rect">
            <a:avLst/>
          </a:prstGeom>
        </p:spPr>
        <p:txBody>
          <a:bodyPr/>
          <a:lstStyle/>
          <a:p>
            <a:fld id="{08116152-5411-4E99-8901-53F8A43DE66C}" type="datetime1">
              <a:rPr lang="en-US" smtClean="0"/>
              <a:t>5/19/2026</a:t>
            </a:fld>
            <a:endParaRPr lang="en-US"/>
          </a:p>
        </p:txBody>
      </p:sp>
      <p:sp>
        <p:nvSpPr>
          <p:cNvPr id="5"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80321" y="5936186"/>
            <a:ext cx="648946" cy="373137"/>
          </a:xfrm>
          <a:prstGeom prst="rect">
            <a:avLst/>
          </a:prstGeom>
        </p:spPr>
        <p:txBody>
          <a:bodyPr/>
          <a:lstStyle>
            <a:lvl1pPr>
              <a:defRPr sz="1800"/>
            </a:lvl1pPr>
          </a:lstStyle>
          <a:p>
            <a:fld id="{4FAB73BC-B049-4115-A692-8D63A059BFB8}" type="slidenum">
              <a:rPr lang="en-US" smtClean="0"/>
              <a:pPr/>
              <a:t>‹#›</a:t>
            </a:fld>
            <a:endParaRPr lang="en-US"/>
          </a:p>
        </p:txBody>
      </p:sp>
      <p:pic>
        <p:nvPicPr>
          <p:cNvPr id="15" name="Picture 14">
            <a:extLst>
              <a:ext uri="{FF2B5EF4-FFF2-40B4-BE49-F238E27FC236}">
                <a16:creationId xmlns:a16="http://schemas.microsoft.com/office/drawing/2014/main" id="{ED8641C3-6A30-3E2D-D67C-CCDD56F570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311451" y="2952720"/>
            <a:ext cx="2677636" cy="935047"/>
          </a:xfrm>
          <a:prstGeom prst="rect">
            <a:avLst/>
          </a:prstGeom>
        </p:spPr>
      </p:pic>
    </p:spTree>
    <p:extLst>
      <p:ext uri="{BB962C8B-B14F-4D97-AF65-F5344CB8AC3E}">
        <p14:creationId xmlns:p14="http://schemas.microsoft.com/office/powerpoint/2010/main" val="120055982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28600" indent="-228600">
              <a:buFont typeface="Arial" panose="020B0604020202020204" pitchFamily="34" charset="0"/>
              <a:buChar char="•"/>
              <a:defRPr>
                <a:ln>
                  <a:noFill/>
                </a:ln>
                <a:solidFill>
                  <a:schemeClr val="bg2"/>
                </a:solidFill>
              </a:defRPr>
            </a:lvl1pPr>
            <a:lvl2pPr marL="685800" indent="-228600">
              <a:buFont typeface="Arial" panose="020B0604020202020204" pitchFamily="34" charset="0"/>
              <a:buChar char="•"/>
              <a:defRPr>
                <a:ln>
                  <a:noFill/>
                </a:ln>
                <a:solidFill>
                  <a:schemeClr val="bg2"/>
                </a:solidFill>
              </a:defRPr>
            </a:lvl2pPr>
            <a:lvl3pPr marL="1143000" indent="-228600">
              <a:buFont typeface="Arial" panose="020B0604020202020204" pitchFamily="34" charset="0"/>
              <a:buChar char="•"/>
              <a:defRPr>
                <a:ln>
                  <a:noFill/>
                </a:ln>
                <a:solidFill>
                  <a:schemeClr val="bg2"/>
                </a:solidFill>
              </a:defRPr>
            </a:lvl3pPr>
            <a:lvl4pPr marL="1600200" indent="-228600">
              <a:buFont typeface="Arial" panose="020B0604020202020204" pitchFamily="34" charset="0"/>
              <a:buChar char="•"/>
              <a:defRPr>
                <a:ln>
                  <a:noFill/>
                </a:ln>
                <a:solidFill>
                  <a:schemeClr val="bg2"/>
                </a:solidFill>
              </a:defRPr>
            </a:lvl4pPr>
            <a:lvl5pPr marL="2057400" indent="-228600">
              <a:buFont typeface="Arial" panose="020B0604020202020204" pitchFamily="34" charset="0"/>
              <a:buChar char="•"/>
              <a:defRPr>
                <a:ln>
                  <a:noFill/>
                </a:ln>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5/19/2026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14" name="Slide Number Placeholder 5"/>
          <p:cNvSpPr>
            <a:spLocks noGrp="1"/>
          </p:cNvSpPr>
          <p:nvPr>
            <p:ph type="sldNum" sz="quarter" idx="12"/>
          </p:nvPr>
        </p:nvSpPr>
        <p:spPr>
          <a:xfrm>
            <a:off x="11426863" y="6270844"/>
            <a:ext cx="648946" cy="373137"/>
          </a:xfrm>
          <a:prstGeom prst="rect">
            <a:avLst/>
          </a:prstGeom>
          <a:ln w="6350">
            <a:noFill/>
          </a:ln>
        </p:spPr>
        <p:txBody>
          <a:bodyPr/>
          <a:lstStyle>
            <a:lvl1pPr algn="r">
              <a:defRPr sz="1600"/>
            </a:lvl1pPr>
          </a:lstStyle>
          <a:p>
            <a:pPr algn="ctr"/>
            <a:fld id="{4FAB73BC-B049-4115-A692-8D63A059BFB8}" type="slidenum">
              <a:rPr lang="en-US" smtClean="0"/>
              <a:pPr algn="ctr"/>
              <a:t>‹#›</a:t>
            </a:fld>
            <a:endParaRPr lang="en-US"/>
          </a:p>
        </p:txBody>
      </p:sp>
      <p:pic>
        <p:nvPicPr>
          <p:cNvPr id="16" name="Picture 15">
            <a:extLst>
              <a:ext uri="{FF2B5EF4-FFF2-40B4-BE49-F238E27FC236}">
                <a16:creationId xmlns:a16="http://schemas.microsoft.com/office/drawing/2014/main" id="{8D03A268-D298-3F82-E970-FE66F5299A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4" name="Rectangle: Rounded Corners 16">
            <a:extLst>
              <a:ext uri="{FF2B5EF4-FFF2-40B4-BE49-F238E27FC236}">
                <a16:creationId xmlns:a16="http://schemas.microsoft.com/office/drawing/2014/main" id="{D3187FDA-B758-28DE-ED34-A33049CFECCE}"/>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4C289145-CA19-4F7E-AD1A-EE9D262CF9E6}"/>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6" name="Rectangle: Rounded Corners 5">
            <a:extLst>
              <a:ext uri="{FF2B5EF4-FFF2-40B4-BE49-F238E27FC236}">
                <a16:creationId xmlns:a16="http://schemas.microsoft.com/office/drawing/2014/main" id="{868812D5-33C4-88A1-7D54-232CC5C1EFB8}"/>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9">
            <a:extLst>
              <a:ext uri="{FF2B5EF4-FFF2-40B4-BE49-F238E27FC236}">
                <a16:creationId xmlns:a16="http://schemas.microsoft.com/office/drawing/2014/main" id="{E4455B6E-F459-09BF-D013-DC33D5EB30C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386685356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images + captions">
    <p:spTree>
      <p:nvGrpSpPr>
        <p:cNvPr id="1" name=""/>
        <p:cNvGrpSpPr/>
        <p:nvPr/>
      </p:nvGrpSpPr>
      <p:grpSpPr>
        <a:xfrm>
          <a:off x="0" y="0"/>
          <a:ext cx="0" cy="0"/>
          <a:chOff x="0" y="0"/>
          <a:chExt cx="0" cy="0"/>
        </a:xfrm>
      </p:grpSpPr>
      <p:sp>
        <p:nvSpPr>
          <p:cNvPr id="18" name="Rectangle: Rounded Corners 17"/>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5/19/2026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Picture Placeholder 18">
            <a:extLst>
              <a:ext uri="{FF2B5EF4-FFF2-40B4-BE49-F238E27FC236}">
                <a16:creationId xmlns:a16="http://schemas.microsoft.com/office/drawing/2014/main" id="{D8ADE8DB-D2A5-4D96-D43D-1D3A1E5A292E}"/>
              </a:ext>
            </a:extLst>
          </p:cNvPr>
          <p:cNvSpPr>
            <a:spLocks noGrp="1"/>
          </p:cNvSpPr>
          <p:nvPr>
            <p:ph type="pic" sz="quarter" idx="13"/>
          </p:nvPr>
        </p:nvSpPr>
        <p:spPr>
          <a:xfrm>
            <a:off x="4984395" y="3660633"/>
            <a:ext cx="2105882" cy="598488"/>
          </a:xfrm>
          <a:prstGeom prst="rect">
            <a:avLst/>
          </a:prstGeom>
        </p:spPr>
        <p:txBody>
          <a:bodyPr/>
          <a:lstStyle/>
          <a:p>
            <a:endParaRPr lang="en-US"/>
          </a:p>
        </p:txBody>
      </p:sp>
      <p:sp>
        <p:nvSpPr>
          <p:cNvPr id="5" name="Text Placeholder 22">
            <a:extLst>
              <a:ext uri="{FF2B5EF4-FFF2-40B4-BE49-F238E27FC236}">
                <a16:creationId xmlns:a16="http://schemas.microsoft.com/office/drawing/2014/main" id="{F41A3569-7F56-7FA3-9B4F-F8BF6300A398}"/>
              </a:ext>
            </a:extLst>
          </p:cNvPr>
          <p:cNvSpPr>
            <a:spLocks noGrp="1"/>
          </p:cNvSpPr>
          <p:nvPr>
            <p:ph type="body" sz="quarter" idx="15" hasCustomPrompt="1"/>
          </p:nvPr>
        </p:nvSpPr>
        <p:spPr>
          <a:xfrm>
            <a:off x="5138525" y="3032077"/>
            <a:ext cx="4142872" cy="598488"/>
          </a:xfrm>
          <a:prstGeom prst="rect">
            <a:avLst/>
          </a:prstGeom>
        </p:spPr>
        <p:txBody>
          <a:bodyPr anchor="ctr" anchorCtr="0"/>
          <a:lstStyle>
            <a:lvl1pPr>
              <a:defRPr sz="1200">
                <a:solidFill>
                  <a:srgbClr val="404144"/>
                </a:solidFill>
                <a:latin typeface="+mn-lt"/>
              </a:defRPr>
            </a:lvl1pPr>
          </a:lstStyle>
          <a:p>
            <a:pPr lvl="0"/>
            <a:r>
              <a:rPr lang="en-US"/>
              <a:t>Click to add text here</a:t>
            </a:r>
          </a:p>
        </p:txBody>
      </p:sp>
      <p:sp>
        <p:nvSpPr>
          <p:cNvPr id="7" name="Picture Placeholder 18">
            <a:extLst>
              <a:ext uri="{FF2B5EF4-FFF2-40B4-BE49-F238E27FC236}">
                <a16:creationId xmlns:a16="http://schemas.microsoft.com/office/drawing/2014/main" id="{78FA94AB-1105-AA57-C92C-25BF2FC35750}"/>
              </a:ext>
            </a:extLst>
          </p:cNvPr>
          <p:cNvSpPr>
            <a:spLocks noGrp="1"/>
          </p:cNvSpPr>
          <p:nvPr>
            <p:ph type="pic" sz="quarter" idx="17"/>
          </p:nvPr>
        </p:nvSpPr>
        <p:spPr>
          <a:xfrm>
            <a:off x="7290600" y="3660633"/>
            <a:ext cx="2105882" cy="598488"/>
          </a:xfrm>
          <a:prstGeom prst="rect">
            <a:avLst/>
          </a:prstGeom>
        </p:spPr>
        <p:txBody>
          <a:bodyPr/>
          <a:lstStyle/>
          <a:p>
            <a:endParaRPr lang="en-US"/>
          </a:p>
        </p:txBody>
      </p:sp>
      <p:sp>
        <p:nvSpPr>
          <p:cNvPr id="8" name="Picture Placeholder 18">
            <a:extLst>
              <a:ext uri="{FF2B5EF4-FFF2-40B4-BE49-F238E27FC236}">
                <a16:creationId xmlns:a16="http://schemas.microsoft.com/office/drawing/2014/main" id="{574C54B9-E984-6ABB-7B7F-C164ED293665}"/>
              </a:ext>
            </a:extLst>
          </p:cNvPr>
          <p:cNvSpPr>
            <a:spLocks noGrp="1"/>
          </p:cNvSpPr>
          <p:nvPr>
            <p:ph type="pic" sz="quarter" idx="18"/>
          </p:nvPr>
        </p:nvSpPr>
        <p:spPr>
          <a:xfrm>
            <a:off x="4984395" y="2410726"/>
            <a:ext cx="2105882" cy="598488"/>
          </a:xfrm>
          <a:prstGeom prst="rect">
            <a:avLst/>
          </a:prstGeom>
        </p:spPr>
        <p:txBody>
          <a:bodyPr/>
          <a:lstStyle/>
          <a:p>
            <a:endParaRPr lang="en-US"/>
          </a:p>
        </p:txBody>
      </p:sp>
      <p:sp>
        <p:nvSpPr>
          <p:cNvPr id="9" name="Text Placeholder 22">
            <a:extLst>
              <a:ext uri="{FF2B5EF4-FFF2-40B4-BE49-F238E27FC236}">
                <a16:creationId xmlns:a16="http://schemas.microsoft.com/office/drawing/2014/main" id="{96AA571C-3CE8-C092-B6B6-CEF421EDA876}"/>
              </a:ext>
            </a:extLst>
          </p:cNvPr>
          <p:cNvSpPr>
            <a:spLocks noGrp="1"/>
          </p:cNvSpPr>
          <p:nvPr>
            <p:ph type="body" sz="quarter" idx="19" hasCustomPrompt="1"/>
          </p:nvPr>
        </p:nvSpPr>
        <p:spPr>
          <a:xfrm>
            <a:off x="5138526" y="4419470"/>
            <a:ext cx="4109706" cy="606425"/>
          </a:xfrm>
          <a:prstGeom prst="rect">
            <a:avLst/>
          </a:prstGeom>
        </p:spPr>
        <p:txBody>
          <a:bodyPr anchor="ctr" anchorCtr="0"/>
          <a:lstStyle>
            <a:lvl1pPr>
              <a:defRPr sz="1200">
                <a:solidFill>
                  <a:srgbClr val="404144"/>
                </a:solidFill>
                <a:latin typeface="+mn-lt"/>
              </a:defRPr>
            </a:lvl1pPr>
          </a:lstStyle>
          <a:p>
            <a:pPr lvl="0"/>
            <a:r>
              <a:rPr lang="en-US"/>
              <a:t>Click to add text here</a:t>
            </a:r>
          </a:p>
        </p:txBody>
      </p:sp>
      <p:sp>
        <p:nvSpPr>
          <p:cNvPr id="15" name="Text Placeholder 14">
            <a:extLst>
              <a:ext uri="{FF2B5EF4-FFF2-40B4-BE49-F238E27FC236}">
                <a16:creationId xmlns:a16="http://schemas.microsoft.com/office/drawing/2014/main" id="{BB9B7C47-6ED7-BB9A-5FC9-88C1BE776444}"/>
              </a:ext>
            </a:extLst>
          </p:cNvPr>
          <p:cNvSpPr>
            <a:spLocks noGrp="1"/>
          </p:cNvSpPr>
          <p:nvPr>
            <p:ph type="body" sz="quarter" idx="20"/>
          </p:nvPr>
        </p:nvSpPr>
        <p:spPr>
          <a:xfrm>
            <a:off x="728663" y="2128838"/>
            <a:ext cx="3352018" cy="3511550"/>
          </a:xfrm>
        </p:spPr>
        <p:txBody>
          <a:bodyPr/>
          <a:lstStyle>
            <a:lvl1pPr>
              <a:buFontTx/>
              <a:buNone/>
              <a:defRPr sz="1800">
                <a:solidFill>
                  <a:srgbClr val="404144"/>
                </a:solidFill>
              </a:defRPr>
            </a:lvl1pPr>
            <a:lvl2pPr>
              <a:buFontTx/>
              <a:buNone/>
              <a:defRPr sz="1800">
                <a:solidFill>
                  <a:srgbClr val="404144"/>
                </a:solidFill>
              </a:defRPr>
            </a:lvl2pPr>
            <a:lvl3pPr>
              <a:buFontTx/>
              <a:buNone/>
              <a:defRPr sz="1800">
                <a:solidFill>
                  <a:srgbClr val="404144"/>
                </a:solidFill>
              </a:defRPr>
            </a:lvl3pPr>
            <a:lvl4pPr>
              <a:buFontTx/>
              <a:buNone/>
              <a:defRPr sz="1800">
                <a:solidFill>
                  <a:srgbClr val="404144"/>
                </a:solidFill>
              </a:defRPr>
            </a:lvl4pPr>
            <a:lvl5pPr>
              <a:buFontTx/>
              <a:buNone/>
              <a:defRPr sz="1800">
                <a:solidFill>
                  <a:srgbClr val="40414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18">
            <a:extLst>
              <a:ext uri="{FF2B5EF4-FFF2-40B4-BE49-F238E27FC236}">
                <a16:creationId xmlns:a16="http://schemas.microsoft.com/office/drawing/2014/main" id="{EB8C7FF4-22FA-6F61-CDF2-0176A6E3C6CA}"/>
              </a:ext>
            </a:extLst>
          </p:cNvPr>
          <p:cNvSpPr>
            <a:spLocks noGrp="1"/>
          </p:cNvSpPr>
          <p:nvPr>
            <p:ph type="pic" sz="quarter" idx="21"/>
          </p:nvPr>
        </p:nvSpPr>
        <p:spPr>
          <a:xfrm>
            <a:off x="7290600" y="2403521"/>
            <a:ext cx="2105882" cy="598488"/>
          </a:xfrm>
          <a:prstGeom prst="rect">
            <a:avLst/>
          </a:prstGeom>
        </p:spPr>
        <p:txBody>
          <a:bodyPr/>
          <a:lstStyle/>
          <a:p>
            <a:endParaRPr lang="en-US"/>
          </a:p>
        </p:txBody>
      </p:sp>
      <p:pic>
        <p:nvPicPr>
          <p:cNvPr id="30" name="Picture 29">
            <a:extLst>
              <a:ext uri="{FF2B5EF4-FFF2-40B4-BE49-F238E27FC236}">
                <a16:creationId xmlns:a16="http://schemas.microsoft.com/office/drawing/2014/main" id="{C5E3C044-34B9-0312-3A20-C70CB10E9D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33" name="Slide Number Placeholder 5">
            <a:extLst>
              <a:ext uri="{FF2B5EF4-FFF2-40B4-BE49-F238E27FC236}">
                <a16:creationId xmlns:a16="http://schemas.microsoft.com/office/drawing/2014/main" id="{2F4C5443-E252-719F-C10A-C377FBD823F4}"/>
              </a:ext>
            </a:extLst>
          </p:cNvPr>
          <p:cNvSpPr>
            <a:spLocks noGrp="1"/>
          </p:cNvSpPr>
          <p:nvPr>
            <p:ph type="sldNum" sz="quarter" idx="12"/>
          </p:nvPr>
        </p:nvSpPr>
        <p:spPr>
          <a:xfrm>
            <a:off x="11426863" y="6270844"/>
            <a:ext cx="648946" cy="373137"/>
          </a:xfrm>
          <a:prstGeom prst="rect">
            <a:avLst/>
          </a:prstGeom>
          <a:ln w="6350">
            <a:noFill/>
          </a:ln>
        </p:spPr>
        <p:txBody>
          <a:bodyPr/>
          <a:lstStyle>
            <a:lvl1pPr algn="r">
              <a:defRPr sz="1600"/>
            </a:lvl1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2F271C43-E6C5-781A-954E-00F4B4F5D947}"/>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Title 1">
            <a:extLst>
              <a:ext uri="{FF2B5EF4-FFF2-40B4-BE49-F238E27FC236}">
                <a16:creationId xmlns:a16="http://schemas.microsoft.com/office/drawing/2014/main" id="{150D335E-3101-C1B7-9C30-32CE18DCDF0B}"/>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10" name="Rectangle: Rounded Corners 9">
            <a:extLst>
              <a:ext uri="{FF2B5EF4-FFF2-40B4-BE49-F238E27FC236}">
                <a16:creationId xmlns:a16="http://schemas.microsoft.com/office/drawing/2014/main" id="{82C6C1F0-7F7E-4DB6-FB84-F58ADD995CCC}"/>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9">
            <a:extLst>
              <a:ext uri="{FF2B5EF4-FFF2-40B4-BE49-F238E27FC236}">
                <a16:creationId xmlns:a16="http://schemas.microsoft.com/office/drawing/2014/main" id="{5C69F1ED-1A3F-B910-97F9-66CBE535628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188819299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8" name="Rectangle: Rounded Corners 17"/>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5/19/2026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Text Placeholder 2">
            <a:extLst>
              <a:ext uri="{FF2B5EF4-FFF2-40B4-BE49-F238E27FC236}">
                <a16:creationId xmlns:a16="http://schemas.microsoft.com/office/drawing/2014/main" id="{9797BB31-4E3D-C833-C9CF-31BB37A82D5C}"/>
              </a:ext>
            </a:extLst>
          </p:cNvPr>
          <p:cNvSpPr>
            <a:spLocks noGrp="1"/>
          </p:cNvSpPr>
          <p:nvPr>
            <p:ph type="body" sz="quarter" idx="13" hasCustomPrompt="1"/>
          </p:nvPr>
        </p:nvSpPr>
        <p:spPr>
          <a:xfrm>
            <a:off x="4520244" y="2985265"/>
            <a:ext cx="5595937" cy="989500"/>
          </a:xfrm>
          <a:prstGeom prst="rect">
            <a:avLst/>
          </a:prstGeom>
        </p:spPr>
        <p:txBody>
          <a:bodyPr/>
          <a:lstStyle>
            <a:lvl1pPr>
              <a:defRPr>
                <a:solidFill>
                  <a:srgbClr val="404144"/>
                </a:solidFill>
                <a:latin typeface="+mn-lt"/>
              </a:defRPr>
            </a:lvl1pPr>
            <a:lvl2pPr marL="171450" indent="-171450" algn="l" defTabSz="800100" rtl="0">
              <a:lnSpc>
                <a:spcPct val="90000"/>
              </a:lnSpc>
              <a:spcBef>
                <a:spcPts val="600"/>
              </a:spcBef>
              <a:buNone/>
              <a:defRPr>
                <a:solidFill>
                  <a:srgbClr val="404144"/>
                </a:solidFill>
                <a:latin typeface="+mn-lt"/>
              </a:defRPr>
            </a:lvl2pPr>
            <a:lvl3pPr>
              <a:defRPr>
                <a:solidFill>
                  <a:srgbClr val="404144"/>
                </a:solidFill>
                <a:latin typeface="+mn-lt"/>
              </a:defRPr>
            </a:lvl3pPr>
            <a:lvl4pPr>
              <a:defRPr>
                <a:solidFill>
                  <a:srgbClr val="404144"/>
                </a:solidFill>
                <a:latin typeface="+mn-lt"/>
              </a:defRPr>
            </a:lvl4pPr>
            <a:lvl5pPr>
              <a:defRPr>
                <a:solidFill>
                  <a:srgbClr val="404144"/>
                </a:solidFill>
                <a:latin typeface="+mn-lt"/>
              </a:defRPr>
            </a:lvl5pPr>
          </a:lstStyle>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p:txBody>
      </p:sp>
      <p:sp>
        <p:nvSpPr>
          <p:cNvPr id="5" name="Text Placeholder 2">
            <a:extLst>
              <a:ext uri="{FF2B5EF4-FFF2-40B4-BE49-F238E27FC236}">
                <a16:creationId xmlns:a16="http://schemas.microsoft.com/office/drawing/2014/main" id="{CD340DF2-178C-93D0-70A3-7651EC29FD6A}"/>
              </a:ext>
            </a:extLst>
          </p:cNvPr>
          <p:cNvSpPr>
            <a:spLocks noGrp="1"/>
          </p:cNvSpPr>
          <p:nvPr>
            <p:ph type="body" sz="quarter" idx="14" hasCustomPrompt="1"/>
          </p:nvPr>
        </p:nvSpPr>
        <p:spPr>
          <a:xfrm>
            <a:off x="4520244" y="4628616"/>
            <a:ext cx="5595937" cy="989500"/>
          </a:xfrm>
          <a:prstGeom prst="rect">
            <a:avLst/>
          </a:prstGeom>
        </p:spPr>
        <p:txBody>
          <a:bodyPr/>
          <a:lstStyle>
            <a:lvl1pPr>
              <a:defRPr>
                <a:solidFill>
                  <a:srgbClr val="404144"/>
                </a:solidFill>
                <a:latin typeface="+mn-lt"/>
              </a:defRPr>
            </a:lvl1pPr>
            <a:lvl2pPr marL="171450" indent="-171450" algn="l" defTabSz="800100" rtl="0">
              <a:lnSpc>
                <a:spcPct val="90000"/>
              </a:lnSpc>
              <a:spcBef>
                <a:spcPts val="600"/>
              </a:spcBef>
              <a:buChar char="•"/>
              <a:defRPr>
                <a:solidFill>
                  <a:srgbClr val="404144"/>
                </a:solidFill>
                <a:latin typeface="+mn-lt"/>
              </a:defRPr>
            </a:lvl2pPr>
            <a:lvl3pPr>
              <a:defRPr>
                <a:solidFill>
                  <a:srgbClr val="404144"/>
                </a:solidFill>
                <a:latin typeface="+mn-lt"/>
              </a:defRPr>
            </a:lvl3pPr>
            <a:lvl4pPr>
              <a:defRPr>
                <a:solidFill>
                  <a:srgbClr val="404144"/>
                </a:solidFill>
                <a:latin typeface="+mn-lt"/>
              </a:defRPr>
            </a:lvl4pPr>
            <a:lvl5pPr>
              <a:defRPr>
                <a:solidFill>
                  <a:srgbClr val="404144"/>
                </a:solidFill>
                <a:latin typeface="+mn-lt"/>
              </a:defRPr>
            </a:lvl5pPr>
          </a:lstStyle>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p:txBody>
      </p:sp>
      <p:sp>
        <p:nvSpPr>
          <p:cNvPr id="6" name="Text Placeholder 13">
            <a:extLst>
              <a:ext uri="{FF2B5EF4-FFF2-40B4-BE49-F238E27FC236}">
                <a16:creationId xmlns:a16="http://schemas.microsoft.com/office/drawing/2014/main" id="{65327EE1-5FA9-0DCF-76BC-6ED61691BEB8}"/>
              </a:ext>
            </a:extLst>
          </p:cNvPr>
          <p:cNvSpPr>
            <a:spLocks noGrp="1"/>
          </p:cNvSpPr>
          <p:nvPr>
            <p:ph type="body" sz="quarter" idx="15" hasCustomPrompt="1"/>
          </p:nvPr>
        </p:nvSpPr>
        <p:spPr>
          <a:xfrm>
            <a:off x="4670213" y="2391346"/>
            <a:ext cx="5446207" cy="509587"/>
          </a:xfrm>
          <a:prstGeom prst="rect">
            <a:avLst/>
          </a:prstGeom>
        </p:spPr>
        <p:txBody>
          <a:bodyPr anchor="ctr" anchorCtr="0"/>
          <a:lstStyle>
            <a:lvl1pPr>
              <a:buNone/>
              <a:defRPr sz="2000">
                <a:solidFill>
                  <a:srgbClr val="404144"/>
                </a:solidFill>
                <a:latin typeface="Bitter" pitchFamily="2" charset="0"/>
              </a:defRPr>
            </a:lvl1pPr>
          </a:lstStyle>
          <a:p>
            <a:pPr lvl="0"/>
            <a:r>
              <a:rPr lang="en-US"/>
              <a:t>Text</a:t>
            </a:r>
          </a:p>
        </p:txBody>
      </p:sp>
      <p:sp>
        <p:nvSpPr>
          <p:cNvPr id="7" name="Text Placeholder 13">
            <a:extLst>
              <a:ext uri="{FF2B5EF4-FFF2-40B4-BE49-F238E27FC236}">
                <a16:creationId xmlns:a16="http://schemas.microsoft.com/office/drawing/2014/main" id="{A08C48FA-A511-FC2A-093B-BF02EE05DF02}"/>
              </a:ext>
            </a:extLst>
          </p:cNvPr>
          <p:cNvSpPr>
            <a:spLocks noGrp="1"/>
          </p:cNvSpPr>
          <p:nvPr>
            <p:ph type="body" sz="quarter" idx="16" hasCustomPrompt="1"/>
          </p:nvPr>
        </p:nvSpPr>
        <p:spPr>
          <a:xfrm>
            <a:off x="4670213" y="4098917"/>
            <a:ext cx="5446207" cy="509587"/>
          </a:xfrm>
          <a:prstGeom prst="rect">
            <a:avLst/>
          </a:prstGeom>
        </p:spPr>
        <p:txBody>
          <a:bodyPr anchor="ctr" anchorCtr="0"/>
          <a:lstStyle>
            <a:lvl1pPr>
              <a:buNone/>
              <a:defRPr sz="2000">
                <a:solidFill>
                  <a:schemeClr val="bg1"/>
                </a:solidFill>
                <a:latin typeface="Bitter" pitchFamily="2" charset="0"/>
              </a:defRPr>
            </a:lvl1pPr>
          </a:lstStyle>
          <a:p>
            <a:pPr lvl="0"/>
            <a:r>
              <a:rPr lang="en-US"/>
              <a:t>Text</a:t>
            </a:r>
          </a:p>
        </p:txBody>
      </p:sp>
      <p:sp>
        <p:nvSpPr>
          <p:cNvPr id="8" name="Text Placeholder 14">
            <a:extLst>
              <a:ext uri="{FF2B5EF4-FFF2-40B4-BE49-F238E27FC236}">
                <a16:creationId xmlns:a16="http://schemas.microsoft.com/office/drawing/2014/main" id="{E42A3684-3A2D-E213-A323-F58D0A299FF1}"/>
              </a:ext>
            </a:extLst>
          </p:cNvPr>
          <p:cNvSpPr>
            <a:spLocks noGrp="1"/>
          </p:cNvSpPr>
          <p:nvPr>
            <p:ph type="body" sz="quarter" idx="17" hasCustomPrompt="1"/>
          </p:nvPr>
        </p:nvSpPr>
        <p:spPr>
          <a:xfrm>
            <a:off x="714375" y="2073275"/>
            <a:ext cx="3579813"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As a communication tool, a chart allows a form of generalization of information from an unlimited number of different social or scientific contexts. It provides a familiar way to convey information that might otherwise not be obvious or readily understood.</a:t>
            </a:r>
          </a:p>
        </p:txBody>
      </p:sp>
      <p:pic>
        <p:nvPicPr>
          <p:cNvPr id="28" name="Picture 27">
            <a:extLst>
              <a:ext uri="{FF2B5EF4-FFF2-40B4-BE49-F238E27FC236}">
                <a16:creationId xmlns:a16="http://schemas.microsoft.com/office/drawing/2014/main" id="{A7A34DB5-B5DB-E30D-9D78-78C739EF9A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30" name="Slide Number Placeholder 5">
            <a:extLst>
              <a:ext uri="{FF2B5EF4-FFF2-40B4-BE49-F238E27FC236}">
                <a16:creationId xmlns:a16="http://schemas.microsoft.com/office/drawing/2014/main" id="{36A0F505-CFBE-30B2-0907-F666939B093B}"/>
              </a:ext>
            </a:extLst>
          </p:cNvPr>
          <p:cNvSpPr>
            <a:spLocks noGrp="1"/>
          </p:cNvSpPr>
          <p:nvPr>
            <p:ph type="sldNum" sz="quarter" idx="12"/>
          </p:nvPr>
        </p:nvSpPr>
        <p:spPr>
          <a:xfrm>
            <a:off x="11426863" y="6270844"/>
            <a:ext cx="648946" cy="373137"/>
          </a:xfrm>
          <a:prstGeom prst="rect">
            <a:avLst/>
          </a:prstGeom>
          <a:ln w="6350">
            <a:noFill/>
          </a:ln>
        </p:spPr>
        <p:txBody>
          <a:bodyPr/>
          <a:lstStyle>
            <a:lvl1pPr algn="r">
              <a:defRPr sz="1600"/>
            </a:lvl1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FA5A043C-6B07-C629-1BC3-5940C4A1200F}"/>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Title 1">
            <a:extLst>
              <a:ext uri="{FF2B5EF4-FFF2-40B4-BE49-F238E27FC236}">
                <a16:creationId xmlns:a16="http://schemas.microsoft.com/office/drawing/2014/main" id="{51AE7C4B-DBCC-C1BB-B2F0-F95E8A485E20}"/>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10" name="Rectangle: Rounded Corners 9">
            <a:extLst>
              <a:ext uri="{FF2B5EF4-FFF2-40B4-BE49-F238E27FC236}">
                <a16:creationId xmlns:a16="http://schemas.microsoft.com/office/drawing/2014/main" id="{931924F4-509C-84B8-B53D-7ABFD2754AAA}"/>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9">
            <a:extLst>
              <a:ext uri="{FF2B5EF4-FFF2-40B4-BE49-F238E27FC236}">
                <a16:creationId xmlns:a16="http://schemas.microsoft.com/office/drawing/2014/main" id="{C9B11684-66A6-E7EC-0B7A-DDE158ACFF2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1982657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2">
    <p:spTree>
      <p:nvGrpSpPr>
        <p:cNvPr id="1" name=""/>
        <p:cNvGrpSpPr/>
        <p:nvPr/>
      </p:nvGrpSpPr>
      <p:grpSpPr>
        <a:xfrm>
          <a:off x="0" y="0"/>
          <a:ext cx="0" cy="0"/>
          <a:chOff x="0" y="0"/>
          <a:chExt cx="0" cy="0"/>
        </a:xfrm>
      </p:grpSpPr>
      <p:sp>
        <p:nvSpPr>
          <p:cNvPr id="18" name="Rectangle: Rounded Corners 17"/>
          <p:cNvSpPr/>
          <p:nvPr/>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5/19/2026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Text Placeholder 2">
            <a:extLst>
              <a:ext uri="{FF2B5EF4-FFF2-40B4-BE49-F238E27FC236}">
                <a16:creationId xmlns:a16="http://schemas.microsoft.com/office/drawing/2014/main" id="{9797BB31-4E3D-C833-C9CF-31BB37A82D5C}"/>
              </a:ext>
            </a:extLst>
          </p:cNvPr>
          <p:cNvSpPr>
            <a:spLocks noGrp="1"/>
          </p:cNvSpPr>
          <p:nvPr>
            <p:ph type="body" sz="quarter" idx="13" hasCustomPrompt="1"/>
          </p:nvPr>
        </p:nvSpPr>
        <p:spPr>
          <a:xfrm>
            <a:off x="4520244" y="2985265"/>
            <a:ext cx="5595937" cy="989500"/>
          </a:xfrm>
          <a:prstGeom prst="rect">
            <a:avLst/>
          </a:prstGeom>
        </p:spPr>
        <p:txBody>
          <a:bodyPr/>
          <a:lstStyle>
            <a:lvl1pPr>
              <a:defRPr>
                <a:solidFill>
                  <a:srgbClr val="404144"/>
                </a:solidFill>
                <a:latin typeface="+mn-lt"/>
              </a:defRPr>
            </a:lvl1pPr>
            <a:lvl2pPr marL="171450" indent="-171450" algn="l" defTabSz="800100" rtl="0">
              <a:lnSpc>
                <a:spcPct val="90000"/>
              </a:lnSpc>
              <a:spcBef>
                <a:spcPts val="600"/>
              </a:spcBef>
              <a:buNone/>
              <a:defRPr>
                <a:solidFill>
                  <a:srgbClr val="404144"/>
                </a:solidFill>
                <a:latin typeface="+mn-lt"/>
              </a:defRPr>
            </a:lvl2pPr>
            <a:lvl3pPr>
              <a:defRPr>
                <a:solidFill>
                  <a:srgbClr val="404144"/>
                </a:solidFill>
                <a:latin typeface="+mn-lt"/>
              </a:defRPr>
            </a:lvl3pPr>
            <a:lvl4pPr>
              <a:defRPr>
                <a:solidFill>
                  <a:srgbClr val="404144"/>
                </a:solidFill>
                <a:latin typeface="+mn-lt"/>
              </a:defRPr>
            </a:lvl4pPr>
            <a:lvl5pPr>
              <a:defRPr>
                <a:solidFill>
                  <a:srgbClr val="404144"/>
                </a:solidFill>
                <a:latin typeface="+mn-lt"/>
              </a:defRPr>
            </a:lvl5pPr>
          </a:lstStyle>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p:txBody>
      </p:sp>
      <p:sp>
        <p:nvSpPr>
          <p:cNvPr id="6" name="Text Placeholder 13">
            <a:extLst>
              <a:ext uri="{FF2B5EF4-FFF2-40B4-BE49-F238E27FC236}">
                <a16:creationId xmlns:a16="http://schemas.microsoft.com/office/drawing/2014/main" id="{65327EE1-5FA9-0DCF-76BC-6ED61691BEB8}"/>
              </a:ext>
            </a:extLst>
          </p:cNvPr>
          <p:cNvSpPr>
            <a:spLocks noGrp="1"/>
          </p:cNvSpPr>
          <p:nvPr>
            <p:ph type="body" sz="quarter" idx="15" hasCustomPrompt="1"/>
          </p:nvPr>
        </p:nvSpPr>
        <p:spPr>
          <a:xfrm>
            <a:off x="4670213" y="2391346"/>
            <a:ext cx="5446207" cy="509587"/>
          </a:xfrm>
          <a:prstGeom prst="rect">
            <a:avLst/>
          </a:prstGeom>
        </p:spPr>
        <p:txBody>
          <a:bodyPr anchor="ctr" anchorCtr="0"/>
          <a:lstStyle>
            <a:lvl1pPr>
              <a:buNone/>
              <a:defRPr sz="2000">
                <a:solidFill>
                  <a:srgbClr val="404144"/>
                </a:solidFill>
                <a:latin typeface="Bitter" pitchFamily="2" charset="0"/>
              </a:defRPr>
            </a:lvl1pPr>
          </a:lstStyle>
          <a:p>
            <a:pPr lvl="0"/>
            <a:r>
              <a:rPr lang="en-US"/>
              <a:t>Text</a:t>
            </a:r>
          </a:p>
        </p:txBody>
      </p:sp>
      <p:sp>
        <p:nvSpPr>
          <p:cNvPr id="8" name="Text Placeholder 14">
            <a:extLst>
              <a:ext uri="{FF2B5EF4-FFF2-40B4-BE49-F238E27FC236}">
                <a16:creationId xmlns:a16="http://schemas.microsoft.com/office/drawing/2014/main" id="{E42A3684-3A2D-E213-A323-F58D0A299FF1}"/>
              </a:ext>
            </a:extLst>
          </p:cNvPr>
          <p:cNvSpPr>
            <a:spLocks noGrp="1"/>
          </p:cNvSpPr>
          <p:nvPr>
            <p:ph type="body" sz="quarter" idx="17" hasCustomPrompt="1"/>
          </p:nvPr>
        </p:nvSpPr>
        <p:spPr>
          <a:xfrm>
            <a:off x="714375" y="2073275"/>
            <a:ext cx="3579813"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Click to edit text</a:t>
            </a:r>
          </a:p>
        </p:txBody>
      </p:sp>
      <p:pic>
        <p:nvPicPr>
          <p:cNvPr id="25" name="Picture 24">
            <a:extLst>
              <a:ext uri="{FF2B5EF4-FFF2-40B4-BE49-F238E27FC236}">
                <a16:creationId xmlns:a16="http://schemas.microsoft.com/office/drawing/2014/main" id="{48A3D465-E811-EBBA-0086-2D6BB06C14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6" name="Slide Number Placeholder 5">
            <a:extLst>
              <a:ext uri="{FF2B5EF4-FFF2-40B4-BE49-F238E27FC236}">
                <a16:creationId xmlns:a16="http://schemas.microsoft.com/office/drawing/2014/main" id="{518BB8C7-02C4-5B39-8119-158C72919B06}"/>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6C9C74C8-6B17-72FD-19FA-B9FED788FA90}"/>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13FA4527-32A4-5FFD-E331-F77D21794BE2}"/>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7" name="Rectangle: Rounded Corners 6">
            <a:extLst>
              <a:ext uri="{FF2B5EF4-FFF2-40B4-BE49-F238E27FC236}">
                <a16:creationId xmlns:a16="http://schemas.microsoft.com/office/drawing/2014/main" id="{B2D96CE0-6B7F-E1ED-5474-0F2132F609B8}"/>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9">
            <a:extLst>
              <a:ext uri="{FF2B5EF4-FFF2-40B4-BE49-F238E27FC236}">
                <a16:creationId xmlns:a16="http://schemas.microsoft.com/office/drawing/2014/main" id="{47D4D062-FD67-9A20-9FBA-9B7BEBBC880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2900843355"/>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Bullets">
    <p:spTree>
      <p:nvGrpSpPr>
        <p:cNvPr id="1" name=""/>
        <p:cNvGrpSpPr/>
        <p:nvPr/>
      </p:nvGrpSpPr>
      <p:grpSpPr>
        <a:xfrm>
          <a:off x="0" y="0"/>
          <a:ext cx="0" cy="0"/>
          <a:chOff x="0" y="0"/>
          <a:chExt cx="0" cy="0"/>
        </a:xfrm>
      </p:grpSpPr>
      <p:sp>
        <p:nvSpPr>
          <p:cNvPr id="18" name="Rectangle: Rounded Corners 17"/>
          <p:cNvSpPr/>
          <p:nvPr/>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5/19/2026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Text Placeholder 2">
            <a:extLst>
              <a:ext uri="{FF2B5EF4-FFF2-40B4-BE49-F238E27FC236}">
                <a16:creationId xmlns:a16="http://schemas.microsoft.com/office/drawing/2014/main" id="{9797BB31-4E3D-C833-C9CF-31BB37A82D5C}"/>
              </a:ext>
            </a:extLst>
          </p:cNvPr>
          <p:cNvSpPr>
            <a:spLocks noGrp="1"/>
          </p:cNvSpPr>
          <p:nvPr>
            <p:ph type="body" sz="quarter" idx="13" hasCustomPrompt="1"/>
          </p:nvPr>
        </p:nvSpPr>
        <p:spPr>
          <a:xfrm>
            <a:off x="4520244" y="2985265"/>
            <a:ext cx="5595937" cy="989500"/>
          </a:xfrm>
          <a:prstGeom prst="rect">
            <a:avLst/>
          </a:prstGeom>
        </p:spPr>
        <p:txBody>
          <a:bodyPr/>
          <a:lstStyle>
            <a:lvl1pPr>
              <a:defRPr>
                <a:solidFill>
                  <a:srgbClr val="404144"/>
                </a:solidFill>
                <a:latin typeface="+mn-lt"/>
              </a:defRPr>
            </a:lvl1pPr>
            <a:lvl2pPr marL="171450" indent="-171450" algn="l" defTabSz="800100" rtl="0">
              <a:lnSpc>
                <a:spcPct val="90000"/>
              </a:lnSpc>
              <a:spcBef>
                <a:spcPts val="600"/>
              </a:spcBef>
              <a:buNone/>
              <a:defRPr>
                <a:solidFill>
                  <a:srgbClr val="404144"/>
                </a:solidFill>
                <a:latin typeface="+mn-lt"/>
              </a:defRPr>
            </a:lvl2pPr>
            <a:lvl3pPr>
              <a:defRPr>
                <a:solidFill>
                  <a:srgbClr val="404144"/>
                </a:solidFill>
                <a:latin typeface="+mn-lt"/>
              </a:defRPr>
            </a:lvl3pPr>
            <a:lvl4pPr>
              <a:defRPr>
                <a:solidFill>
                  <a:srgbClr val="404144"/>
                </a:solidFill>
                <a:latin typeface="+mn-lt"/>
              </a:defRPr>
            </a:lvl4pPr>
            <a:lvl5pPr>
              <a:defRPr>
                <a:solidFill>
                  <a:srgbClr val="404144"/>
                </a:solidFill>
                <a:latin typeface="+mn-lt"/>
              </a:defRPr>
            </a:lvl5pPr>
          </a:lstStyle>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p:txBody>
      </p:sp>
      <p:sp>
        <p:nvSpPr>
          <p:cNvPr id="6" name="Text Placeholder 13">
            <a:extLst>
              <a:ext uri="{FF2B5EF4-FFF2-40B4-BE49-F238E27FC236}">
                <a16:creationId xmlns:a16="http://schemas.microsoft.com/office/drawing/2014/main" id="{65327EE1-5FA9-0DCF-76BC-6ED61691BEB8}"/>
              </a:ext>
            </a:extLst>
          </p:cNvPr>
          <p:cNvSpPr>
            <a:spLocks noGrp="1"/>
          </p:cNvSpPr>
          <p:nvPr>
            <p:ph type="body" sz="quarter" idx="15" hasCustomPrompt="1"/>
          </p:nvPr>
        </p:nvSpPr>
        <p:spPr>
          <a:xfrm>
            <a:off x="4670213" y="2391346"/>
            <a:ext cx="5446207" cy="509587"/>
          </a:xfrm>
          <a:prstGeom prst="rect">
            <a:avLst/>
          </a:prstGeom>
        </p:spPr>
        <p:txBody>
          <a:bodyPr anchor="ctr" anchorCtr="0"/>
          <a:lstStyle>
            <a:lvl1pPr>
              <a:buNone/>
              <a:defRPr sz="2000">
                <a:solidFill>
                  <a:srgbClr val="404144"/>
                </a:solidFill>
                <a:latin typeface="Bitter" pitchFamily="2" charset="0"/>
              </a:defRPr>
            </a:lvl1pPr>
          </a:lstStyle>
          <a:p>
            <a:pPr lvl="0"/>
            <a:r>
              <a:rPr lang="en-US"/>
              <a:t>Text</a:t>
            </a:r>
          </a:p>
        </p:txBody>
      </p:sp>
      <p:sp>
        <p:nvSpPr>
          <p:cNvPr id="8" name="Text Placeholder 14">
            <a:extLst>
              <a:ext uri="{FF2B5EF4-FFF2-40B4-BE49-F238E27FC236}">
                <a16:creationId xmlns:a16="http://schemas.microsoft.com/office/drawing/2014/main" id="{E42A3684-3A2D-E213-A323-F58D0A299FF1}"/>
              </a:ext>
            </a:extLst>
          </p:cNvPr>
          <p:cNvSpPr>
            <a:spLocks noGrp="1"/>
          </p:cNvSpPr>
          <p:nvPr>
            <p:ph type="body" sz="quarter" idx="17" hasCustomPrompt="1"/>
          </p:nvPr>
        </p:nvSpPr>
        <p:spPr>
          <a:xfrm>
            <a:off x="714375" y="2073275"/>
            <a:ext cx="3579813"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Click to edit text</a:t>
            </a:r>
          </a:p>
        </p:txBody>
      </p:sp>
      <p:pic>
        <p:nvPicPr>
          <p:cNvPr id="25" name="Picture 24">
            <a:extLst>
              <a:ext uri="{FF2B5EF4-FFF2-40B4-BE49-F238E27FC236}">
                <a16:creationId xmlns:a16="http://schemas.microsoft.com/office/drawing/2014/main" id="{BA0D06EB-2EBC-3739-6D3C-F0EAC4EE84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6" name="Slide Number Placeholder 5">
            <a:extLst>
              <a:ext uri="{FF2B5EF4-FFF2-40B4-BE49-F238E27FC236}">
                <a16:creationId xmlns:a16="http://schemas.microsoft.com/office/drawing/2014/main" id="{BB83D136-A210-8861-9FAB-D534626AD51C}"/>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67BA7515-7F4D-9B32-2A76-E58D880E41EC}"/>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54880EDB-0D44-28F2-8D43-78D273598737}"/>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7" name="Rectangle: Rounded Corners 6">
            <a:extLst>
              <a:ext uri="{FF2B5EF4-FFF2-40B4-BE49-F238E27FC236}">
                <a16:creationId xmlns:a16="http://schemas.microsoft.com/office/drawing/2014/main" id="{86120FC9-B162-0C17-FB42-5207AB85992D}"/>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9">
            <a:extLst>
              <a:ext uri="{FF2B5EF4-FFF2-40B4-BE49-F238E27FC236}">
                <a16:creationId xmlns:a16="http://schemas.microsoft.com/office/drawing/2014/main" id="{2767062A-CEC3-0745-64E8-7FAF0E2407D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146209777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Bar graph">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9049196-414F-6910-26F5-852A4EA07541}"/>
              </a:ext>
            </a:extLst>
          </p:cNvPr>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6" name="Date Placeholder 3">
            <a:extLst>
              <a:ext uri="{FF2B5EF4-FFF2-40B4-BE49-F238E27FC236}">
                <a16:creationId xmlns:a16="http://schemas.microsoft.com/office/drawing/2014/main" id="{E31EF495-B2AB-787D-9E2B-15F6A88DF15B}"/>
              </a:ext>
            </a:extLst>
          </p:cNvPr>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5/19/2026</a:t>
            </a:fld>
            <a:endParaRPr lang="en-US"/>
          </a:p>
        </p:txBody>
      </p:sp>
      <p:sp>
        <p:nvSpPr>
          <p:cNvPr id="7" name="Footer Placeholder 4">
            <a:extLst>
              <a:ext uri="{FF2B5EF4-FFF2-40B4-BE49-F238E27FC236}">
                <a16:creationId xmlns:a16="http://schemas.microsoft.com/office/drawing/2014/main" id="{D768AFCB-64B1-27BD-6629-C393BBB8E126}"/>
              </a:ext>
            </a:extLst>
          </p:cNvPr>
          <p:cNvSpPr>
            <a:spLocks noGrp="1"/>
          </p:cNvSpPr>
          <p:nvPr>
            <p:ph type="ftr" sz="quarter" idx="11"/>
          </p:nvPr>
        </p:nvSpPr>
        <p:spPr>
          <a:xfrm>
            <a:off x="1329267" y="5936188"/>
            <a:ext cx="6870660" cy="365125"/>
          </a:xfrm>
          <a:prstGeom prst="rect">
            <a:avLst/>
          </a:prstGeom>
        </p:spPr>
        <p:txBody>
          <a:bodyPr/>
          <a:lstStyle/>
          <a:p>
            <a:endParaRPr lang="en-US"/>
          </a:p>
        </p:txBody>
      </p:sp>
      <p:sp>
        <p:nvSpPr>
          <p:cNvPr id="8" name="Text Placeholder 14">
            <a:extLst>
              <a:ext uri="{FF2B5EF4-FFF2-40B4-BE49-F238E27FC236}">
                <a16:creationId xmlns:a16="http://schemas.microsoft.com/office/drawing/2014/main" id="{0D89F4D4-3214-15B0-D579-6C5AEDD478AF}"/>
              </a:ext>
            </a:extLst>
          </p:cNvPr>
          <p:cNvSpPr>
            <a:spLocks noGrp="1"/>
          </p:cNvSpPr>
          <p:nvPr>
            <p:ph type="body" sz="quarter" idx="17" hasCustomPrompt="1"/>
          </p:nvPr>
        </p:nvSpPr>
        <p:spPr>
          <a:xfrm>
            <a:off x="714375" y="2073275"/>
            <a:ext cx="3579813"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Click to edit text</a:t>
            </a:r>
          </a:p>
        </p:txBody>
      </p:sp>
      <p:sp>
        <p:nvSpPr>
          <p:cNvPr id="10" name="Chart Placeholder 9">
            <a:extLst>
              <a:ext uri="{FF2B5EF4-FFF2-40B4-BE49-F238E27FC236}">
                <a16:creationId xmlns:a16="http://schemas.microsoft.com/office/drawing/2014/main" id="{889E2FF2-BA56-A337-C337-C813A1210036}"/>
              </a:ext>
            </a:extLst>
          </p:cNvPr>
          <p:cNvSpPr>
            <a:spLocks noGrp="1"/>
          </p:cNvSpPr>
          <p:nvPr>
            <p:ph type="chart" sz="quarter" idx="18"/>
          </p:nvPr>
        </p:nvSpPr>
        <p:spPr>
          <a:xfrm>
            <a:off x="4524375" y="2073275"/>
            <a:ext cx="5913438" cy="3957638"/>
          </a:xfrm>
        </p:spPr>
        <p:txBody>
          <a:bodyPr/>
          <a:lstStyle/>
          <a:p>
            <a:endParaRPr lang="en-US"/>
          </a:p>
        </p:txBody>
      </p:sp>
      <p:pic>
        <p:nvPicPr>
          <p:cNvPr id="23" name="Picture 22">
            <a:extLst>
              <a:ext uri="{FF2B5EF4-FFF2-40B4-BE49-F238E27FC236}">
                <a16:creationId xmlns:a16="http://schemas.microsoft.com/office/drawing/2014/main" id="{BDE67A4E-1716-5A9A-21E0-ED67D48E74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4" name="Slide Number Placeholder 5">
            <a:extLst>
              <a:ext uri="{FF2B5EF4-FFF2-40B4-BE49-F238E27FC236}">
                <a16:creationId xmlns:a16="http://schemas.microsoft.com/office/drawing/2014/main" id="{206A97F3-2BE0-1DF7-4B8C-183D1A660E95}"/>
              </a:ext>
            </a:extLst>
          </p:cNvPr>
          <p:cNvSpPr>
            <a:spLocks noGrp="1"/>
          </p:cNvSpPr>
          <p:nvPr>
            <p:ph type="sldNum" sz="quarter" idx="12"/>
          </p:nvPr>
        </p:nvSpPr>
        <p:spPr>
          <a:xfrm>
            <a:off x="11426863" y="6270844"/>
            <a:ext cx="648946" cy="373137"/>
          </a:xfrm>
          <a:prstGeom prst="rect">
            <a:avLst/>
          </a:prstGeom>
          <a:ln w="6350">
            <a:noFill/>
          </a:ln>
        </p:spPr>
        <p:txBody>
          <a:bodyPr/>
          <a:lstStyle>
            <a:lvl1pPr algn="r">
              <a:defRPr sz="1600"/>
            </a:lvl1pPr>
          </a:lstStyle>
          <a:p>
            <a:pPr algn="ctr"/>
            <a:fld id="{4FAB73BC-B049-4115-A692-8D63A059BFB8}" type="slidenum">
              <a:rPr lang="en-US" smtClean="0"/>
              <a:pPr algn="ctr"/>
              <a:t>‹#›</a:t>
            </a:fld>
            <a:endParaRPr lang="en-US"/>
          </a:p>
        </p:txBody>
      </p:sp>
      <p:sp>
        <p:nvSpPr>
          <p:cNvPr id="4" name="Rectangle: Rounded Corners 16">
            <a:extLst>
              <a:ext uri="{FF2B5EF4-FFF2-40B4-BE49-F238E27FC236}">
                <a16:creationId xmlns:a16="http://schemas.microsoft.com/office/drawing/2014/main" id="{65862997-048E-881A-E6C5-E8414352FCB0}"/>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AB20CA14-3B43-67F3-CE14-CAA22FD4AACB}"/>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9" name="Rectangle: Rounded Corners 8">
            <a:extLst>
              <a:ext uri="{FF2B5EF4-FFF2-40B4-BE49-F238E27FC236}">
                <a16:creationId xmlns:a16="http://schemas.microsoft.com/office/drawing/2014/main" id="{F5F2E2D7-C34D-1F81-1350-D1BCD635F496}"/>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9">
            <a:extLst>
              <a:ext uri="{FF2B5EF4-FFF2-40B4-BE49-F238E27FC236}">
                <a16:creationId xmlns:a16="http://schemas.microsoft.com/office/drawing/2014/main" id="{53C9C1F5-9DFA-5166-7295-697419EE116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180670077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hart 2">
    <p:spTree>
      <p:nvGrpSpPr>
        <p:cNvPr id="1" name=""/>
        <p:cNvGrpSpPr/>
        <p:nvPr/>
      </p:nvGrpSpPr>
      <p:grpSpPr>
        <a:xfrm>
          <a:off x="0" y="0"/>
          <a:ext cx="0" cy="0"/>
          <a:chOff x="0" y="0"/>
          <a:chExt cx="0" cy="0"/>
        </a:xfrm>
      </p:grpSpPr>
      <p:sp>
        <p:nvSpPr>
          <p:cNvPr id="18" name="Rectangle: Rounded Corners 17"/>
          <p:cNvSpPr/>
          <p:nvPr/>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5/19/2026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Chart Placeholder 2">
            <a:extLst>
              <a:ext uri="{FF2B5EF4-FFF2-40B4-BE49-F238E27FC236}">
                <a16:creationId xmlns:a16="http://schemas.microsoft.com/office/drawing/2014/main" id="{F8EB807F-3ECB-8018-3BC1-28EEE78EAFDB}"/>
              </a:ext>
            </a:extLst>
          </p:cNvPr>
          <p:cNvSpPr>
            <a:spLocks noGrp="1"/>
          </p:cNvSpPr>
          <p:nvPr>
            <p:ph type="chart" sz="quarter" idx="13"/>
          </p:nvPr>
        </p:nvSpPr>
        <p:spPr>
          <a:xfrm>
            <a:off x="4198557" y="1955560"/>
            <a:ext cx="5985415" cy="4416287"/>
          </a:xfrm>
          <a:prstGeom prst="rect">
            <a:avLst/>
          </a:prstGeom>
        </p:spPr>
        <p:txBody>
          <a:bodyPr/>
          <a:lstStyle/>
          <a:p>
            <a:endParaRPr lang="en-US"/>
          </a:p>
        </p:txBody>
      </p:sp>
      <p:sp>
        <p:nvSpPr>
          <p:cNvPr id="7" name="Text Placeholder 14">
            <a:extLst>
              <a:ext uri="{FF2B5EF4-FFF2-40B4-BE49-F238E27FC236}">
                <a16:creationId xmlns:a16="http://schemas.microsoft.com/office/drawing/2014/main" id="{9CF23018-367C-C09F-40F9-CE45E154C9CD}"/>
              </a:ext>
            </a:extLst>
          </p:cNvPr>
          <p:cNvSpPr>
            <a:spLocks noGrp="1"/>
          </p:cNvSpPr>
          <p:nvPr>
            <p:ph type="body" sz="quarter" idx="15" hasCustomPrompt="1"/>
          </p:nvPr>
        </p:nvSpPr>
        <p:spPr>
          <a:xfrm>
            <a:off x="714376" y="2073275"/>
            <a:ext cx="3323838"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As a communication tool, a chart allows a form of generalization of information from an unlimited number of different social or scientific contexts. It provides a familiar way to convey information that might otherwise not be obvious or readily understood.</a:t>
            </a:r>
          </a:p>
        </p:txBody>
      </p:sp>
      <p:pic>
        <p:nvPicPr>
          <p:cNvPr id="24" name="Picture 23">
            <a:extLst>
              <a:ext uri="{FF2B5EF4-FFF2-40B4-BE49-F238E27FC236}">
                <a16:creationId xmlns:a16="http://schemas.microsoft.com/office/drawing/2014/main" id="{EC6AB928-275C-8A9E-1AAC-7B31FF3DC0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5" name="Slide Number Placeholder 5">
            <a:extLst>
              <a:ext uri="{FF2B5EF4-FFF2-40B4-BE49-F238E27FC236}">
                <a16:creationId xmlns:a16="http://schemas.microsoft.com/office/drawing/2014/main" id="{A53E1499-9C94-274C-6542-08F5C288A515}"/>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9C77A18B-9A7B-620C-6515-ECBAE385E5E5}"/>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3C1A88A3-A53F-2C7B-21F4-5C36F35CCF32}"/>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6" name="Rectangle: Rounded Corners 5">
            <a:extLst>
              <a:ext uri="{FF2B5EF4-FFF2-40B4-BE49-F238E27FC236}">
                <a16:creationId xmlns:a16="http://schemas.microsoft.com/office/drawing/2014/main" id="{A1EE1F31-6712-EF34-44BF-04DD8B0B132F}"/>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9">
            <a:extLst>
              <a:ext uri="{FF2B5EF4-FFF2-40B4-BE49-F238E27FC236}">
                <a16:creationId xmlns:a16="http://schemas.microsoft.com/office/drawing/2014/main" id="{63D2F2AA-2E2B-2065-ADB1-181FA4CB849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26113154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p:cNvSpPr>
            <a:spLocks noGrp="1"/>
          </p:cNvSpPr>
          <p:nvPr>
            <p:ph type="dt" sz="half" idx="2"/>
          </p:nvPr>
        </p:nvSpPr>
        <p:spPr>
          <a:xfrm>
            <a:off x="8199927" y="5936187"/>
            <a:ext cx="2743200" cy="365125"/>
          </a:xfrm>
          <a:prstGeom prst="rect">
            <a:avLst/>
          </a:prstGeom>
        </p:spPr>
        <p:txBody>
          <a:bodyPr/>
          <a:lstStyle>
            <a:lvl1pPr>
              <a:defRPr>
                <a:solidFill>
                  <a:schemeClr val="bg2"/>
                </a:solidFill>
                <a:latin typeface="Lato" panose="020F0502020204030203" pitchFamily="34" charset="0"/>
              </a:defRPr>
            </a:lvl1pPr>
          </a:lstStyle>
          <a:p>
            <a:fld id="{04163B63-0CE8-465B-AB9A-228011F45B62}" type="datetime1">
              <a:rPr lang="en-US" smtClean="0"/>
              <a:pPr/>
              <a:t>5/19/2026</a:t>
            </a:fld>
            <a:endParaRPr lang="en-US"/>
          </a:p>
        </p:txBody>
      </p:sp>
      <p:sp>
        <p:nvSpPr>
          <p:cNvPr id="10" name="Footer Placeholder 4"/>
          <p:cNvSpPr>
            <a:spLocks noGrp="1"/>
          </p:cNvSpPr>
          <p:nvPr>
            <p:ph type="ftr" sz="quarter" idx="3"/>
          </p:nvPr>
        </p:nvSpPr>
        <p:spPr>
          <a:xfrm>
            <a:off x="1329267" y="5936187"/>
            <a:ext cx="6870660" cy="365125"/>
          </a:xfrm>
          <a:prstGeom prst="rect">
            <a:avLst/>
          </a:prstGeom>
        </p:spPr>
        <p:txBody>
          <a:bodyPr/>
          <a:lstStyle>
            <a:lvl1pPr>
              <a:defRPr>
                <a:solidFill>
                  <a:schemeClr val="bg2"/>
                </a:solidFill>
                <a:latin typeface="Lato" panose="020F0502020204030203" pitchFamily="34" charset="0"/>
              </a:defRPr>
            </a:lvl1pPr>
          </a:lstStyle>
          <a:p>
            <a:endParaRPr lang="en-US"/>
          </a:p>
        </p:txBody>
      </p:sp>
      <p:sp>
        <p:nvSpPr>
          <p:cNvPr id="11" name="Slide Number Placeholder 5"/>
          <p:cNvSpPr>
            <a:spLocks noGrp="1"/>
          </p:cNvSpPr>
          <p:nvPr>
            <p:ph type="sldNum" sz="quarter" idx="4"/>
          </p:nvPr>
        </p:nvSpPr>
        <p:spPr>
          <a:xfrm>
            <a:off x="680321" y="5936185"/>
            <a:ext cx="648946" cy="373137"/>
          </a:xfrm>
          <a:prstGeom prst="rect">
            <a:avLst/>
          </a:prstGeom>
        </p:spPr>
        <p:txBody>
          <a:bodyPr/>
          <a:lstStyle>
            <a:lvl1pPr>
              <a:defRPr sz="1800">
                <a:solidFill>
                  <a:schemeClr val="bg2"/>
                </a:solidFill>
                <a:latin typeface="Lato" panose="020F0502020204030203" pitchFamily="34" charset="0"/>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1017386389"/>
      </p:ext>
    </p:extLst>
  </p:cSld>
  <p:clrMap bg1="dk1" tx1="lt1" bg2="dk2" tx2="lt2" accent1="accent1" accent2="accent2" accent3="accent3" accent4="accent4" accent5="accent5" accent6="accent6" hlink="hlink" folHlink="folHlink"/>
  <p:sldLayoutIdLst>
    <p:sldLayoutId id="2147483661" r:id="rId1"/>
    <p:sldLayoutId id="2147483676" r:id="rId2"/>
    <p:sldLayoutId id="2147483662" r:id="rId3"/>
    <p:sldLayoutId id="2147483674" r:id="rId4"/>
    <p:sldLayoutId id="2147483672" r:id="rId5"/>
    <p:sldLayoutId id="2147483673" r:id="rId6"/>
    <p:sldLayoutId id="2147483675" r:id="rId7"/>
    <p:sldLayoutId id="2147483670" r:id="rId8"/>
    <p:sldLayoutId id="2147483668" r:id="rId9"/>
    <p:sldLayoutId id="2147483671" r:id="rId10"/>
    <p:sldLayoutId id="2147483664" r:id="rId11"/>
    <p:sldLayoutId id="2147483667" r:id="rId12"/>
    <p:sldLayoutId id="2147483677" r:id="rId13"/>
  </p:sldLayoutIdLst>
  <mc:AlternateContent xmlns:mc="http://schemas.openxmlformats.org/markup-compatibility/2006">
    <mc:Choice xmlns:p14="http://schemas.microsoft.com/office/powerpoint/2010/main" Requires="p14">
      <p:transition p14:dur="100">
        <p:cut/>
      </p:transition>
    </mc:Choice>
    <mc:Fallback>
      <p:transition>
        <p:cut/>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Bitter" pitchFamily="2" charset="0"/>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400" kern="1200">
          <a:solidFill>
            <a:schemeClr val="bg2">
              <a:lumMod val="75000"/>
            </a:schemeClr>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bg2">
              <a:lumMod val="75000"/>
            </a:schemeClr>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bg2">
              <a:lumMod val="75000"/>
            </a:schemeClr>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600" kern="1200">
          <a:solidFill>
            <a:schemeClr val="bg2">
              <a:lumMod val="75000"/>
            </a:schemeClr>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600" kern="1200">
          <a:solidFill>
            <a:schemeClr val="bg2">
              <a:lumMod val="75000"/>
            </a:schemeClr>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hyperlink" Target="https://media.multisites.wa.gov/media/WPC/project-updates/WorkSourceWA-key-changes.pdf" TargetMode="Externa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s://media.multisites.wa.gov/media/WPC/project-updates/WorkSourceWA-printable-handout_employer.pdf" TargetMode="External"/><Relationship Id="rId7" Type="http://schemas.openxmlformats.org/officeDocument/2006/relationships/diagramQuickStyle" Target="../diagrams/quickStyle1.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s://www.worksourcewa.com/" TargetMode="External"/><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hyperlink" Target="https://esd.wa.gov/get-financial-help/federal-disaster-unemployment-assistance-dua-program" TargetMode="External"/><Relationship Id="rId1" Type="http://schemas.openxmlformats.org/officeDocument/2006/relationships/slideLayout" Target="../slideLayouts/slideLayout3.xml"/><Relationship Id="rId4" Type="http://schemas.openxmlformats.org/officeDocument/2006/relationships/image" Target="../media/image21.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53157-4CC6-4A04-972D-E1FBBD039FD6}"/>
              </a:ext>
            </a:extLst>
          </p:cNvPr>
          <p:cNvSpPr>
            <a:spLocks noGrp="1"/>
          </p:cNvSpPr>
          <p:nvPr>
            <p:ph type="ctrTitle"/>
          </p:nvPr>
        </p:nvSpPr>
        <p:spPr>
          <a:xfrm>
            <a:off x="593235" y="2862211"/>
            <a:ext cx="8144134" cy="1131099"/>
          </a:xfrm>
        </p:spPr>
        <p:txBody>
          <a:bodyPr/>
          <a:lstStyle/>
          <a:p>
            <a:pPr algn="l"/>
            <a:r>
              <a:rPr lang="en-US" sz="4000" dirty="0">
                <a:latin typeface="Bitter"/>
              </a:rPr>
              <a:t>ASWS Advisory Committee</a:t>
            </a:r>
            <a:br>
              <a:rPr lang="en-US" sz="4000" dirty="0">
                <a:latin typeface="Bitter"/>
              </a:rPr>
            </a:br>
            <a:r>
              <a:rPr lang="en-US" sz="3600" dirty="0">
                <a:latin typeface="Bitter"/>
              </a:rPr>
              <a:t>May 21, 2026</a:t>
            </a:r>
          </a:p>
        </p:txBody>
      </p:sp>
    </p:spTree>
    <p:extLst>
      <p:ext uri="{BB962C8B-B14F-4D97-AF65-F5344CB8AC3E}">
        <p14:creationId xmlns:p14="http://schemas.microsoft.com/office/powerpoint/2010/main" val="44514962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8222AB-D0F1-4093-BB33-88E32F4BCFFE}"/>
              </a:ext>
            </a:extLst>
          </p:cNvPr>
          <p:cNvSpPr>
            <a:spLocks noGrp="1"/>
          </p:cNvSpPr>
          <p:nvPr>
            <p:ph type="title"/>
          </p:nvPr>
        </p:nvSpPr>
        <p:spPr>
          <a:xfrm>
            <a:off x="604119" y="564100"/>
            <a:ext cx="9613861" cy="1080938"/>
          </a:xfrm>
        </p:spPr>
        <p:txBody>
          <a:bodyPr>
            <a:normAutofit fontScale="90000"/>
          </a:bodyPr>
          <a:lstStyle/>
          <a:p>
            <a:r>
              <a:rPr lang="en-US" dirty="0">
                <a:latin typeface="Bitter"/>
              </a:rPr>
              <a:t>Summary status of applications and workers </a:t>
            </a:r>
            <a:br>
              <a:rPr lang="en-US" dirty="0"/>
            </a:br>
            <a:r>
              <a:rPr lang="en-US" dirty="0">
                <a:latin typeface="Bitter"/>
              </a:rPr>
              <a:t>October 1, 2025 – April 30</a:t>
            </a:r>
            <a:r>
              <a:rPr lang="en-US" dirty="0">
                <a:solidFill>
                  <a:srgbClr val="FFFFFF"/>
                </a:solidFill>
                <a:latin typeface="Bitter"/>
              </a:rPr>
              <a:t>, 2026</a:t>
            </a:r>
            <a:endParaRPr lang="en-US" dirty="0">
              <a:latin typeface="Bitter"/>
            </a:endParaRPr>
          </a:p>
        </p:txBody>
      </p:sp>
      <p:sp>
        <p:nvSpPr>
          <p:cNvPr id="5" name="TextBox 4">
            <a:extLst>
              <a:ext uri="{FF2B5EF4-FFF2-40B4-BE49-F238E27FC236}">
                <a16:creationId xmlns:a16="http://schemas.microsoft.com/office/drawing/2014/main" id="{FD38E435-ADEC-E0CE-F0AB-42CDDAEA03F7}"/>
              </a:ext>
            </a:extLst>
          </p:cNvPr>
          <p:cNvSpPr txBox="1"/>
          <p:nvPr/>
        </p:nvSpPr>
        <p:spPr>
          <a:xfrm>
            <a:off x="582344" y="1842720"/>
            <a:ext cx="1020784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A5882"/>
                </a:solidFill>
                <a:effectLst/>
                <a:uLnTx/>
                <a:uFillTx/>
                <a:latin typeface="Lato" panose="020F0502020204030203" pitchFamily="34" charset="0"/>
                <a:ea typeface="Lato" panose="020F0502020204030203" pitchFamily="34" charset="0"/>
                <a:cs typeface="Lato" panose="020F0502020204030203" pitchFamily="34" charset="0"/>
              </a:rPr>
              <a:t>This table summarizes the number of applications and workers requested for the current program year, organized by their status within the Foreign Labor Application Gateway [FLAG]. The accompanying pie chart illustrates the percentage of applications by FLAG status.</a:t>
            </a:r>
          </a:p>
        </p:txBody>
      </p:sp>
      <p:pic>
        <p:nvPicPr>
          <p:cNvPr id="3" name="Picture 2" descr="Summary status of applications and workers &#10;October 1, 2025 – April 30, 2026">
            <a:extLst>
              <a:ext uri="{FF2B5EF4-FFF2-40B4-BE49-F238E27FC236}">
                <a16:creationId xmlns:a16="http://schemas.microsoft.com/office/drawing/2014/main" id="{7BDD10D9-69E1-9901-DB5F-9C997DC35C1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25598" y="2761309"/>
            <a:ext cx="9633716" cy="3105583"/>
          </a:xfrm>
          <a:prstGeom prst="rect">
            <a:avLst/>
          </a:prstGeom>
        </p:spPr>
      </p:pic>
      <p:sp>
        <p:nvSpPr>
          <p:cNvPr id="14" name="TextBox 13">
            <a:extLst>
              <a:ext uri="{FF2B5EF4-FFF2-40B4-BE49-F238E27FC236}">
                <a16:creationId xmlns:a16="http://schemas.microsoft.com/office/drawing/2014/main" id="{6333507D-DC30-2B7A-27B4-5B68F4E71B89}"/>
              </a:ext>
            </a:extLst>
          </p:cNvPr>
          <p:cNvSpPr txBox="1"/>
          <p:nvPr/>
        </p:nvSpPr>
        <p:spPr>
          <a:xfrm>
            <a:off x="10259314" y="2738246"/>
            <a:ext cx="1700556" cy="32932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A5882"/>
                </a:solidFill>
                <a:effectLst/>
                <a:uLnTx/>
                <a:uFillTx/>
                <a:latin typeface="Lato" panose="020F0502020204030203" pitchFamily="34" charset="0"/>
                <a:ea typeface="Lato" panose="020F0502020204030203" pitchFamily="34" charset="0"/>
                <a:cs typeface="Lato" panose="020F0502020204030203" pitchFamily="34" charset="0"/>
              </a:rPr>
              <a:t>Certified means that OFLC has approved the application to bring workers to Washington.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A5882"/>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A5882"/>
                </a:solidFill>
                <a:effectLst/>
                <a:uLnTx/>
                <a:uFillTx/>
                <a:latin typeface="Lato" panose="020F0502020204030203" pitchFamily="34" charset="0"/>
                <a:ea typeface="Lato" panose="020F0502020204030203" pitchFamily="34" charset="0"/>
                <a:cs typeface="Lato" panose="020F0502020204030203" pitchFamily="34" charset="0"/>
              </a:rPr>
              <a:t>Requested means that an employer has applied to bring workers to Washington.</a:t>
            </a:r>
          </a:p>
        </p:txBody>
      </p:sp>
      <p:sp>
        <p:nvSpPr>
          <p:cNvPr id="6" name="TextBox 5">
            <a:extLst>
              <a:ext uri="{FF2B5EF4-FFF2-40B4-BE49-F238E27FC236}">
                <a16:creationId xmlns:a16="http://schemas.microsoft.com/office/drawing/2014/main" id="{E20AC2B8-F1DF-DC26-B0B8-6197F7B20DB1}"/>
              </a:ext>
            </a:extLst>
          </p:cNvPr>
          <p:cNvSpPr txBox="1"/>
          <p:nvPr/>
        </p:nvSpPr>
        <p:spPr>
          <a:xfrm>
            <a:off x="3664367" y="6227239"/>
            <a:ext cx="6542728" cy="246221"/>
          </a:xfrm>
          <a:prstGeom prst="rect">
            <a:avLst/>
          </a:prstGeom>
          <a:noFill/>
        </p:spPr>
        <p:txBody>
          <a:bodyPr wrap="square" rtlCol="0">
            <a:spAutoFit/>
          </a:bodyPr>
          <a:lstStyle/>
          <a:p>
            <a:pPr algn="r"/>
            <a:r>
              <a:rPr lang="en-US" sz="1000">
                <a:solidFill>
                  <a:srgbClr val="0A5882"/>
                </a:solidFill>
                <a:latin typeface="Lato" panose="020F0502020204030203" pitchFamily="34" charset="0"/>
                <a:ea typeface="Lato" panose="020F0502020204030203" pitchFamily="34" charset="0"/>
                <a:cs typeface="Lato" panose="020F0502020204030203" pitchFamily="34" charset="0"/>
              </a:rPr>
              <a:t>Source: ASWS/ESD</a:t>
            </a:r>
          </a:p>
        </p:txBody>
      </p:sp>
    </p:spTree>
    <p:extLst>
      <p:ext uri="{BB962C8B-B14F-4D97-AF65-F5344CB8AC3E}">
        <p14:creationId xmlns:p14="http://schemas.microsoft.com/office/powerpoint/2010/main" val="3997822026"/>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D4CA7-38EB-2745-5C6C-BD218C56D26D}"/>
            </a:ext>
          </a:extLst>
        </p:cNvPr>
        <p:cNvGrpSpPr/>
        <p:nvPr/>
      </p:nvGrpSpPr>
      <p:grpSpPr>
        <a:xfrm>
          <a:off x="0" y="0"/>
          <a:ext cx="0" cy="0"/>
          <a:chOff x="0" y="0"/>
          <a:chExt cx="0" cy="0"/>
        </a:xfrm>
      </p:grpSpPr>
      <p:sp>
        <p:nvSpPr>
          <p:cNvPr id="4" name="Title 3" descr="Number of applications &amp; workers requested by AHO table &amp; bar graph.">
            <a:extLst>
              <a:ext uri="{FF2B5EF4-FFF2-40B4-BE49-F238E27FC236}">
                <a16:creationId xmlns:a16="http://schemas.microsoft.com/office/drawing/2014/main" id="{0BDF2431-E26E-2C44-1704-168CBD95A51E}"/>
              </a:ext>
            </a:extLst>
          </p:cNvPr>
          <p:cNvSpPr>
            <a:spLocks noGrp="1"/>
          </p:cNvSpPr>
          <p:nvPr>
            <p:ph type="title"/>
          </p:nvPr>
        </p:nvSpPr>
        <p:spPr>
          <a:xfrm>
            <a:off x="500002" y="513010"/>
            <a:ext cx="10027027" cy="1080938"/>
          </a:xfrm>
        </p:spPr>
        <p:txBody>
          <a:bodyPr>
            <a:normAutofit fontScale="90000"/>
          </a:bodyPr>
          <a:lstStyle/>
          <a:p>
            <a:r>
              <a:rPr lang="en-US" sz="3200" dirty="0">
                <a:latin typeface="Bitter"/>
              </a:rPr>
              <a:t>Number of H-2A applications &amp; workers requested; by AHO </a:t>
            </a:r>
            <a:br>
              <a:rPr lang="en-US" sz="3200" dirty="0">
                <a:latin typeface="Bitter"/>
              </a:rPr>
            </a:br>
            <a:r>
              <a:rPr lang="en-US" sz="3200" dirty="0">
                <a:latin typeface="Bitter"/>
              </a:rPr>
              <a:t>October 1, 2025 – April 30, 2026</a:t>
            </a:r>
          </a:p>
        </p:txBody>
      </p:sp>
      <p:sp>
        <p:nvSpPr>
          <p:cNvPr id="5" name="TextBox 4">
            <a:extLst>
              <a:ext uri="{FF2B5EF4-FFF2-40B4-BE49-F238E27FC236}">
                <a16:creationId xmlns:a16="http://schemas.microsoft.com/office/drawing/2014/main" id="{3C495559-630C-2EF7-F00F-DB2586523045}"/>
              </a:ext>
            </a:extLst>
          </p:cNvPr>
          <p:cNvSpPr txBox="1"/>
          <p:nvPr/>
        </p:nvSpPr>
        <p:spPr>
          <a:xfrm>
            <a:off x="593233" y="1842720"/>
            <a:ext cx="9933797"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A5882"/>
                </a:solidFill>
                <a:effectLst/>
                <a:uLnTx/>
                <a:uFillTx/>
                <a:latin typeface="Lato"/>
                <a:ea typeface="Lato"/>
                <a:cs typeface="Lato"/>
              </a:rPr>
              <a:t>This shows the number of applications &amp; the number of workers requested on those applications sorted by the Application Holding Office (AHO) for this program year, October 1, 2025, until the end of last month. (4/30/2026)</a:t>
            </a:r>
          </a:p>
        </p:txBody>
      </p:sp>
      <p:sp>
        <p:nvSpPr>
          <p:cNvPr id="12" name="TextBox 11">
            <a:extLst>
              <a:ext uri="{FF2B5EF4-FFF2-40B4-BE49-F238E27FC236}">
                <a16:creationId xmlns:a16="http://schemas.microsoft.com/office/drawing/2014/main" id="{50EF402D-F680-BD7C-19FF-52998F7C0673}"/>
              </a:ext>
            </a:extLst>
          </p:cNvPr>
          <p:cNvSpPr txBox="1"/>
          <p:nvPr/>
        </p:nvSpPr>
        <p:spPr>
          <a:xfrm>
            <a:off x="3664367" y="6227239"/>
            <a:ext cx="6542728" cy="246221"/>
          </a:xfrm>
          <a:prstGeom prst="rect">
            <a:avLst/>
          </a:prstGeom>
          <a:noFill/>
        </p:spPr>
        <p:txBody>
          <a:bodyPr wrap="square" rtlCol="0">
            <a:spAutoFit/>
          </a:bodyPr>
          <a:lstStyle/>
          <a:p>
            <a:pPr algn="r"/>
            <a:r>
              <a:rPr lang="en-US" sz="1000">
                <a:solidFill>
                  <a:srgbClr val="0A5882"/>
                </a:solidFill>
                <a:latin typeface="Lato" panose="020F0502020204030203" pitchFamily="34" charset="0"/>
                <a:ea typeface="Lato" panose="020F0502020204030203" pitchFamily="34" charset="0"/>
                <a:cs typeface="Lato" panose="020F0502020204030203" pitchFamily="34" charset="0"/>
              </a:rPr>
              <a:t>Source: ASWS/ESD</a:t>
            </a:r>
          </a:p>
        </p:txBody>
      </p:sp>
      <p:pic>
        <p:nvPicPr>
          <p:cNvPr id="16" name="Picture 15" descr="Number of H-2A applications &amp; workers requested; by AHO &#10;October 1, 2025 – April 30, 2026">
            <a:extLst>
              <a:ext uri="{FF2B5EF4-FFF2-40B4-BE49-F238E27FC236}">
                <a16:creationId xmlns:a16="http://schemas.microsoft.com/office/drawing/2014/main" id="{75492B30-3929-9402-E966-2D60F3D404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66491" y="2673718"/>
            <a:ext cx="3362658" cy="3543724"/>
          </a:xfrm>
          <a:prstGeom prst="rect">
            <a:avLst/>
          </a:prstGeom>
        </p:spPr>
      </p:pic>
      <p:pic>
        <p:nvPicPr>
          <p:cNvPr id="18" name="Picture 17" descr="Number of H-2A applications &amp; workers requested; by AHO &#10;October 1, 2025 – April 30, 2026">
            <a:extLst>
              <a:ext uri="{FF2B5EF4-FFF2-40B4-BE49-F238E27FC236}">
                <a16:creationId xmlns:a16="http://schemas.microsoft.com/office/drawing/2014/main" id="{5DBF5176-BECD-D245-8DCC-DE525839F644}"/>
              </a:ext>
            </a:extLst>
          </p:cNvPr>
          <p:cNvPicPr>
            <a:picLocks noChangeAspect="1"/>
          </p:cNvPicPr>
          <p:nvPr/>
        </p:nvPicPr>
        <p:blipFill>
          <a:blip r:embed="rId4"/>
          <a:stretch>
            <a:fillRect/>
          </a:stretch>
        </p:blipFill>
        <p:spPr>
          <a:xfrm>
            <a:off x="4029148" y="2683514"/>
            <a:ext cx="5648879" cy="3533928"/>
          </a:xfrm>
          <a:prstGeom prst="rect">
            <a:avLst/>
          </a:prstGeom>
        </p:spPr>
      </p:pic>
    </p:spTree>
    <p:extLst>
      <p:ext uri="{BB962C8B-B14F-4D97-AF65-F5344CB8AC3E}">
        <p14:creationId xmlns:p14="http://schemas.microsoft.com/office/powerpoint/2010/main" val="1598488494"/>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4DB9F-6BB0-57D2-B317-73AA7C077747}"/>
            </a:ext>
          </a:extLst>
        </p:cNvPr>
        <p:cNvGrpSpPr/>
        <p:nvPr/>
      </p:nvGrpSpPr>
      <p:grpSpPr>
        <a:xfrm>
          <a:off x="0" y="0"/>
          <a:ext cx="0" cy="0"/>
          <a:chOff x="0" y="0"/>
          <a:chExt cx="0" cy="0"/>
        </a:xfrm>
      </p:grpSpPr>
      <p:sp>
        <p:nvSpPr>
          <p:cNvPr id="4" name="Title 3" descr="Number of applications &amp; workers requested by AHO table &amp; bar graph.">
            <a:extLst>
              <a:ext uri="{FF2B5EF4-FFF2-40B4-BE49-F238E27FC236}">
                <a16:creationId xmlns:a16="http://schemas.microsoft.com/office/drawing/2014/main" id="{B7E84C1C-70D0-CADF-8159-B3C904E5D54F}"/>
              </a:ext>
            </a:extLst>
          </p:cNvPr>
          <p:cNvSpPr>
            <a:spLocks noGrp="1"/>
          </p:cNvSpPr>
          <p:nvPr>
            <p:ph type="title"/>
          </p:nvPr>
        </p:nvSpPr>
        <p:spPr>
          <a:xfrm>
            <a:off x="500003" y="527524"/>
            <a:ext cx="10207848" cy="1080938"/>
          </a:xfrm>
        </p:spPr>
        <p:txBody>
          <a:bodyPr>
            <a:normAutofit/>
          </a:bodyPr>
          <a:lstStyle/>
          <a:p>
            <a:r>
              <a:rPr lang="en-US" dirty="0">
                <a:latin typeface="Bitter"/>
              </a:rPr>
              <a:t>Number of active contracts &amp; workers; by AHO</a:t>
            </a:r>
            <a:br>
              <a:rPr lang="en-US" dirty="0"/>
            </a:br>
            <a:r>
              <a:rPr lang="en-US" dirty="0">
                <a:latin typeface="Bitter"/>
              </a:rPr>
              <a:t>Started by and ended after April 30, 2026</a:t>
            </a:r>
          </a:p>
        </p:txBody>
      </p:sp>
      <p:sp>
        <p:nvSpPr>
          <p:cNvPr id="3" name="TextBox 2">
            <a:extLst>
              <a:ext uri="{FF2B5EF4-FFF2-40B4-BE49-F238E27FC236}">
                <a16:creationId xmlns:a16="http://schemas.microsoft.com/office/drawing/2014/main" id="{72FF77D1-DE0D-0975-1461-34304F16F840}"/>
              </a:ext>
            </a:extLst>
          </p:cNvPr>
          <p:cNvSpPr txBox="1"/>
          <p:nvPr/>
        </p:nvSpPr>
        <p:spPr>
          <a:xfrm>
            <a:off x="533404" y="2517318"/>
            <a:ext cx="1569716" cy="25853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A5882"/>
                </a:solidFill>
                <a:effectLst/>
                <a:uLnTx/>
                <a:uFillTx/>
                <a:latin typeface="Bitter"/>
                <a:ea typeface="Lato"/>
                <a:cs typeface="Lato"/>
              </a:rPr>
              <a:t>164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A5882"/>
                </a:solidFill>
                <a:effectLst/>
                <a:uLnTx/>
                <a:uFillTx/>
                <a:latin typeface="Lato" panose="020F0502020204030203" pitchFamily="34" charset="0"/>
                <a:ea typeface="Lato" panose="020F0502020204030203" pitchFamily="34" charset="0"/>
                <a:cs typeface="Lato" panose="020F0502020204030203" pitchFamily="34" charset="0"/>
              </a:rPr>
              <a:t>Contracts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144">
                  <a:lumMod val="60000"/>
                  <a:lumOff val="40000"/>
                </a:srgbClr>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144">
                  <a:lumMod val="60000"/>
                  <a:lumOff val="40000"/>
                </a:srgbClr>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144">
                  <a:lumMod val="60000"/>
                  <a:lumOff val="40000"/>
                </a:srgbClr>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A5882"/>
                </a:solidFill>
                <a:effectLst/>
                <a:uLnTx/>
                <a:uFillTx/>
                <a:latin typeface="Bitter"/>
                <a:ea typeface="Lato"/>
                <a:cs typeface="Lato"/>
              </a:rPr>
              <a:t>19,876</a:t>
            </a:r>
            <a:endParaRPr kumimoji="0" lang="en-US" sz="3600" b="0" i="0" u="none" strike="noStrike" kern="1200" cap="none" spc="0" normalizeH="0" baseline="0" noProof="0">
              <a:ln>
                <a:noFill/>
              </a:ln>
              <a:solidFill>
                <a:srgbClr val="0A5882"/>
              </a:solidFill>
              <a:effectLst/>
              <a:uLnTx/>
              <a:uFillTx/>
              <a:latin typeface="Bitter"/>
              <a:ea typeface="Lato" panose="020F0502020204030203" pitchFamily="34" charset="0"/>
              <a:cs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A5882"/>
                </a:solidFill>
                <a:effectLst/>
                <a:uLnTx/>
                <a:uFillTx/>
                <a:latin typeface="Lato" panose="020F0502020204030203" pitchFamily="34" charset="0"/>
                <a:ea typeface="Lato" panose="020F0502020204030203" pitchFamily="34" charset="0"/>
                <a:cs typeface="Lato" panose="020F0502020204030203" pitchFamily="34" charset="0"/>
              </a:rPr>
              <a:t>Workers</a:t>
            </a:r>
          </a:p>
        </p:txBody>
      </p:sp>
      <p:cxnSp>
        <p:nvCxnSpPr>
          <p:cNvPr id="7" name="Straight Connector 6">
            <a:extLst>
              <a:ext uri="{FF2B5EF4-FFF2-40B4-BE49-F238E27FC236}">
                <a16:creationId xmlns:a16="http://schemas.microsoft.com/office/drawing/2014/main" id="{56DE66CD-02C9-773A-DC8A-61EAEADA4BC0}"/>
              </a:ext>
              <a:ext uri="{C183D7F6-B498-43B3-948B-1728B52AA6E4}">
                <adec:decorative xmlns:adec="http://schemas.microsoft.com/office/drawing/2017/decorative" val="1"/>
              </a:ext>
            </a:extLst>
          </p:cNvPr>
          <p:cNvCxnSpPr>
            <a:cxnSpLocks/>
          </p:cNvCxnSpPr>
          <p:nvPr/>
        </p:nvCxnSpPr>
        <p:spPr>
          <a:xfrm>
            <a:off x="2019305" y="1846343"/>
            <a:ext cx="0" cy="397424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B89C253-B3F9-2D94-46B3-A6E720FF017E}"/>
              </a:ext>
            </a:extLst>
          </p:cNvPr>
          <p:cNvSpPr txBox="1"/>
          <p:nvPr/>
        </p:nvSpPr>
        <p:spPr>
          <a:xfrm>
            <a:off x="3664367" y="6227239"/>
            <a:ext cx="6542728" cy="246221"/>
          </a:xfrm>
          <a:prstGeom prst="rect">
            <a:avLst/>
          </a:prstGeom>
          <a:noFill/>
        </p:spPr>
        <p:txBody>
          <a:bodyPr wrap="square" rtlCol="0">
            <a:spAutoFit/>
          </a:bodyPr>
          <a:lstStyle/>
          <a:p>
            <a:pPr algn="r"/>
            <a:r>
              <a:rPr lang="en-US" sz="1000">
                <a:solidFill>
                  <a:srgbClr val="0A5882"/>
                </a:solidFill>
                <a:latin typeface="Lato" panose="020F0502020204030203" pitchFamily="34" charset="0"/>
                <a:ea typeface="Lato" panose="020F0502020204030203" pitchFamily="34" charset="0"/>
                <a:cs typeface="Lato" panose="020F0502020204030203" pitchFamily="34" charset="0"/>
              </a:rPr>
              <a:t>Source: ASWS/ESD</a:t>
            </a:r>
          </a:p>
        </p:txBody>
      </p:sp>
      <p:pic>
        <p:nvPicPr>
          <p:cNvPr id="10" name="Picture 9" descr="Number of active contracts &amp; workers; by AHO&#10;Started by and ended after April 30, 2026">
            <a:extLst>
              <a:ext uri="{FF2B5EF4-FFF2-40B4-BE49-F238E27FC236}">
                <a16:creationId xmlns:a16="http://schemas.microsoft.com/office/drawing/2014/main" id="{98217A26-0465-F24A-4956-84CE8E82EA24}"/>
              </a:ext>
            </a:extLst>
          </p:cNvPr>
          <p:cNvPicPr>
            <a:picLocks noChangeAspect="1"/>
          </p:cNvPicPr>
          <p:nvPr/>
        </p:nvPicPr>
        <p:blipFill>
          <a:blip r:embed="rId3">
            <a:clrChange>
              <a:clrFrom>
                <a:srgbClr val="FFFFFF"/>
              </a:clrFrom>
              <a:clrTo>
                <a:srgbClr val="FFFFFF">
                  <a:alpha val="0"/>
                </a:srgbClr>
              </a:clrTo>
            </a:clrChange>
          </a:blip>
          <a:srcRect l="1916" t="3709" r="7075" b="1527"/>
          <a:stretch>
            <a:fillRect/>
          </a:stretch>
        </p:blipFill>
        <p:spPr>
          <a:xfrm>
            <a:off x="2492827" y="1742361"/>
            <a:ext cx="7588445" cy="4363163"/>
          </a:xfrm>
          <a:prstGeom prst="rect">
            <a:avLst/>
          </a:prstGeom>
        </p:spPr>
      </p:pic>
    </p:spTree>
    <p:extLst>
      <p:ext uri="{BB962C8B-B14F-4D97-AF65-F5344CB8AC3E}">
        <p14:creationId xmlns:p14="http://schemas.microsoft.com/office/powerpoint/2010/main" val="1053410901"/>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7995F-708A-49CB-EFA2-CAC9ED2637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957CB-D9E2-9304-6954-1E372F9FAF98}"/>
              </a:ext>
            </a:extLst>
          </p:cNvPr>
          <p:cNvSpPr>
            <a:spLocks noGrp="1"/>
          </p:cNvSpPr>
          <p:nvPr>
            <p:ph type="ctrTitle"/>
          </p:nvPr>
        </p:nvSpPr>
        <p:spPr>
          <a:xfrm>
            <a:off x="532009" y="2570397"/>
            <a:ext cx="8410598" cy="1714955"/>
          </a:xfrm>
        </p:spPr>
        <p:txBody>
          <a:bodyPr/>
          <a:lstStyle/>
          <a:p>
            <a:pPr algn="l"/>
            <a:r>
              <a:rPr lang="en-US" sz="3600" dirty="0">
                <a:latin typeface="Bitter"/>
              </a:rPr>
              <a:t>Completing Site Visits, (field visits) Field Checks and Complaint Resolution</a:t>
            </a:r>
          </a:p>
        </p:txBody>
      </p:sp>
      <p:sp>
        <p:nvSpPr>
          <p:cNvPr id="7" name="Rectangle: Rounded Corners 6">
            <a:extLst>
              <a:ext uri="{FF2B5EF4-FFF2-40B4-BE49-F238E27FC236}">
                <a16:creationId xmlns:a16="http://schemas.microsoft.com/office/drawing/2014/main" id="{9410D088-D9DC-55BF-E199-3F1ED8661C82}"/>
              </a:ext>
            </a:extLst>
          </p:cNvPr>
          <p:cNvSpPr/>
          <p:nvPr/>
        </p:nvSpPr>
        <p:spPr>
          <a:xfrm>
            <a:off x="0" y="4320853"/>
            <a:ext cx="8944984" cy="552784"/>
          </a:xfrm>
          <a:prstGeom prst="roundRect">
            <a:avLst>
              <a:gd name="adj" fmla="val 50000"/>
            </a:avLst>
          </a:prstGeom>
          <a:solidFill>
            <a:srgbClr val="D4D4D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274320" bIns="45720" rtlCol="0" anchor="ctr"/>
          <a:lstStyle/>
          <a:p>
            <a:pPr algn="r">
              <a:defRPr/>
            </a:pPr>
            <a:r>
              <a:rPr kumimoji="0" lang="en-US" sz="2000" b="0" i="0" u="none" strike="noStrike" kern="1200" cap="none" spc="0" normalizeH="0" baseline="0" noProof="0">
                <a:ln>
                  <a:noFill/>
                </a:ln>
                <a:solidFill>
                  <a:srgbClr val="404144"/>
                </a:solidFill>
                <a:effectLst/>
                <a:uLnTx/>
                <a:uFillTx/>
                <a:latin typeface="Lato"/>
                <a:ea typeface="Lato"/>
                <a:cs typeface="Lato"/>
              </a:rPr>
              <a:t>Susana Rodriguez, Compliance Unit Supervisor, ASWS Office</a:t>
            </a:r>
          </a:p>
        </p:txBody>
      </p:sp>
    </p:spTree>
    <p:extLst>
      <p:ext uri="{BB962C8B-B14F-4D97-AF65-F5344CB8AC3E}">
        <p14:creationId xmlns:p14="http://schemas.microsoft.com/office/powerpoint/2010/main" val="254618561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B0FBE-E6A3-8D88-CC50-E9AEBC27B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D0DE86-653A-BF9C-0FBD-8FA749CB650B}"/>
              </a:ext>
            </a:extLst>
          </p:cNvPr>
          <p:cNvSpPr>
            <a:spLocks noGrp="1"/>
          </p:cNvSpPr>
          <p:nvPr>
            <p:ph type="title"/>
          </p:nvPr>
        </p:nvSpPr>
        <p:spPr>
          <a:xfrm>
            <a:off x="593232" y="611711"/>
            <a:ext cx="9613863" cy="1080937"/>
          </a:xfrm>
        </p:spPr>
        <p:txBody>
          <a:bodyPr anchor="ctr">
            <a:normAutofit/>
          </a:bodyPr>
          <a:lstStyle/>
          <a:p>
            <a:r>
              <a:rPr lang="en-US" dirty="0">
                <a:latin typeface="Bitter"/>
              </a:rPr>
              <a:t>Site Visits</a:t>
            </a:r>
            <a:br>
              <a:rPr lang="en-US" dirty="0"/>
            </a:br>
            <a:r>
              <a:rPr lang="en-US" dirty="0">
                <a:latin typeface="Bitter"/>
              </a:rPr>
              <a:t>October 1, 2025 – April 30, 2026</a:t>
            </a:r>
          </a:p>
        </p:txBody>
      </p:sp>
      <p:sp>
        <p:nvSpPr>
          <p:cNvPr id="6" name="TextBox 5">
            <a:extLst>
              <a:ext uri="{FF2B5EF4-FFF2-40B4-BE49-F238E27FC236}">
                <a16:creationId xmlns:a16="http://schemas.microsoft.com/office/drawing/2014/main" id="{B4DAD2BB-111C-E1E7-B1F3-CC73A730DE7F}"/>
              </a:ext>
            </a:extLst>
          </p:cNvPr>
          <p:cNvSpPr txBox="1"/>
          <p:nvPr/>
        </p:nvSpPr>
        <p:spPr>
          <a:xfrm>
            <a:off x="3664367" y="6227239"/>
            <a:ext cx="6542728" cy="246221"/>
          </a:xfrm>
          <a:prstGeom prst="rect">
            <a:avLst/>
          </a:prstGeom>
          <a:noFill/>
        </p:spPr>
        <p:txBody>
          <a:bodyPr wrap="square" rtlCol="0">
            <a:spAutoFit/>
          </a:bodyPr>
          <a:lstStyle/>
          <a:p>
            <a:pPr algn="r"/>
            <a:r>
              <a:rPr lang="en-US" sz="1000">
                <a:solidFill>
                  <a:srgbClr val="0A5882"/>
                </a:solidFill>
                <a:latin typeface="Lato" panose="020F0502020204030203" pitchFamily="34" charset="0"/>
                <a:ea typeface="Lato" panose="020F0502020204030203" pitchFamily="34" charset="0"/>
                <a:cs typeface="Lato" panose="020F0502020204030203" pitchFamily="34" charset="0"/>
              </a:rPr>
              <a:t>Source: ASWS/ESD</a:t>
            </a:r>
          </a:p>
        </p:txBody>
      </p:sp>
      <p:pic>
        <p:nvPicPr>
          <p:cNvPr id="16" name="Picture 15" descr="Site Visits&#10;October 1, 2025 – April 30, 2026">
            <a:extLst>
              <a:ext uri="{FF2B5EF4-FFF2-40B4-BE49-F238E27FC236}">
                <a16:creationId xmlns:a16="http://schemas.microsoft.com/office/drawing/2014/main" id="{59A42AAF-DA33-6881-756A-F1D32301A013}"/>
              </a:ext>
            </a:extLst>
          </p:cNvPr>
          <p:cNvPicPr>
            <a:picLocks noChangeAspect="1"/>
          </p:cNvPicPr>
          <p:nvPr/>
        </p:nvPicPr>
        <p:blipFill>
          <a:blip r:embed="rId3">
            <a:clrChange>
              <a:clrFrom>
                <a:srgbClr val="F9F9F9"/>
              </a:clrFrom>
              <a:clrTo>
                <a:srgbClr val="F9F9F9">
                  <a:alpha val="0"/>
                </a:srgbClr>
              </a:clrTo>
            </a:clrChange>
          </a:blip>
          <a:stretch>
            <a:fillRect/>
          </a:stretch>
        </p:blipFill>
        <p:spPr>
          <a:xfrm>
            <a:off x="593232" y="1776230"/>
            <a:ext cx="7187291" cy="4470059"/>
          </a:xfrm>
          <a:prstGeom prst="rect">
            <a:avLst/>
          </a:prstGeom>
        </p:spPr>
      </p:pic>
    </p:spTree>
    <p:extLst>
      <p:ext uri="{BB962C8B-B14F-4D97-AF65-F5344CB8AC3E}">
        <p14:creationId xmlns:p14="http://schemas.microsoft.com/office/powerpoint/2010/main" val="84165918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E4528-BC10-3AE1-4838-32621CE40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D60466-2CCC-8168-D467-01E9084034D5}"/>
              </a:ext>
            </a:extLst>
          </p:cNvPr>
          <p:cNvSpPr>
            <a:spLocks noGrp="1"/>
          </p:cNvSpPr>
          <p:nvPr>
            <p:ph type="title"/>
          </p:nvPr>
        </p:nvSpPr>
        <p:spPr>
          <a:xfrm>
            <a:off x="593232" y="611711"/>
            <a:ext cx="9613863" cy="1080937"/>
          </a:xfrm>
        </p:spPr>
        <p:txBody>
          <a:bodyPr anchor="ctr">
            <a:normAutofit/>
          </a:bodyPr>
          <a:lstStyle/>
          <a:p>
            <a:r>
              <a:rPr lang="en-US" dirty="0">
                <a:latin typeface="Bitter"/>
              </a:rPr>
              <a:t>Field Checks</a:t>
            </a:r>
            <a:br>
              <a:rPr lang="en-US" dirty="0"/>
            </a:br>
            <a:r>
              <a:rPr lang="en-US" dirty="0">
                <a:latin typeface="Bitter"/>
              </a:rPr>
              <a:t>October 1, 2025 – April 30, 2026</a:t>
            </a:r>
          </a:p>
        </p:txBody>
      </p:sp>
      <p:pic>
        <p:nvPicPr>
          <p:cNvPr id="4" name="Picture 3" descr="Field Checks&#10;October 1, 2025 – April 30, 2026">
            <a:extLst>
              <a:ext uri="{FF2B5EF4-FFF2-40B4-BE49-F238E27FC236}">
                <a16:creationId xmlns:a16="http://schemas.microsoft.com/office/drawing/2014/main" id="{41AD4790-6D03-8271-333C-13FD7CC5DF8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04118" y="1984984"/>
            <a:ext cx="7983064" cy="1838582"/>
          </a:xfrm>
          <a:prstGeom prst="rect">
            <a:avLst/>
          </a:prstGeom>
        </p:spPr>
      </p:pic>
      <p:sp>
        <p:nvSpPr>
          <p:cNvPr id="5" name="TextBox 4">
            <a:extLst>
              <a:ext uri="{FF2B5EF4-FFF2-40B4-BE49-F238E27FC236}">
                <a16:creationId xmlns:a16="http://schemas.microsoft.com/office/drawing/2014/main" id="{97D1B728-5E52-5960-6DB1-219742A242BD}"/>
              </a:ext>
            </a:extLst>
          </p:cNvPr>
          <p:cNvSpPr txBox="1"/>
          <p:nvPr/>
        </p:nvSpPr>
        <p:spPr>
          <a:xfrm>
            <a:off x="3664367" y="6227239"/>
            <a:ext cx="6542728" cy="246221"/>
          </a:xfrm>
          <a:prstGeom prst="rect">
            <a:avLst/>
          </a:prstGeom>
          <a:noFill/>
        </p:spPr>
        <p:txBody>
          <a:bodyPr wrap="square" rtlCol="0">
            <a:spAutoFit/>
          </a:bodyPr>
          <a:lstStyle/>
          <a:p>
            <a:pPr algn="r"/>
            <a:r>
              <a:rPr lang="en-US" sz="1000">
                <a:solidFill>
                  <a:srgbClr val="0A5882"/>
                </a:solidFill>
                <a:latin typeface="Lato" panose="020F0502020204030203" pitchFamily="34" charset="0"/>
                <a:ea typeface="Lato" panose="020F0502020204030203" pitchFamily="34" charset="0"/>
                <a:cs typeface="Lato" panose="020F0502020204030203" pitchFamily="34" charset="0"/>
              </a:rPr>
              <a:t>Source: ASWS/ESD</a:t>
            </a:r>
          </a:p>
        </p:txBody>
      </p:sp>
    </p:spTree>
    <p:extLst>
      <p:ext uri="{BB962C8B-B14F-4D97-AF65-F5344CB8AC3E}">
        <p14:creationId xmlns:p14="http://schemas.microsoft.com/office/powerpoint/2010/main" val="322970710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7AB6B-FC8B-EC0D-880E-9E8DF46ECF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B2648-D0CA-6732-C463-15D4C62B2133}"/>
              </a:ext>
            </a:extLst>
          </p:cNvPr>
          <p:cNvSpPr>
            <a:spLocks noGrp="1"/>
          </p:cNvSpPr>
          <p:nvPr>
            <p:ph type="title"/>
          </p:nvPr>
        </p:nvSpPr>
        <p:spPr>
          <a:xfrm>
            <a:off x="593232" y="611711"/>
            <a:ext cx="9613863" cy="1080937"/>
          </a:xfrm>
        </p:spPr>
        <p:txBody>
          <a:bodyPr anchor="ctr">
            <a:normAutofit/>
          </a:bodyPr>
          <a:lstStyle/>
          <a:p>
            <a:r>
              <a:rPr lang="en-US" dirty="0">
                <a:latin typeface="Bitter"/>
              </a:rPr>
              <a:t>Complaints</a:t>
            </a:r>
            <a:br>
              <a:rPr lang="en-US" dirty="0"/>
            </a:br>
            <a:r>
              <a:rPr lang="en-US" dirty="0">
                <a:latin typeface="Bitter"/>
              </a:rPr>
              <a:t>October 1, 2025 – April 30, 2026</a:t>
            </a:r>
          </a:p>
        </p:txBody>
      </p:sp>
      <p:sp>
        <p:nvSpPr>
          <p:cNvPr id="5" name="TextBox 4">
            <a:extLst>
              <a:ext uri="{FF2B5EF4-FFF2-40B4-BE49-F238E27FC236}">
                <a16:creationId xmlns:a16="http://schemas.microsoft.com/office/drawing/2014/main" id="{B954E1AA-DDC0-6F1A-A90F-6360EB3B6BAD}"/>
              </a:ext>
            </a:extLst>
          </p:cNvPr>
          <p:cNvSpPr txBox="1"/>
          <p:nvPr/>
        </p:nvSpPr>
        <p:spPr>
          <a:xfrm>
            <a:off x="3664367" y="6227239"/>
            <a:ext cx="6542728" cy="246221"/>
          </a:xfrm>
          <a:prstGeom prst="rect">
            <a:avLst/>
          </a:prstGeom>
          <a:noFill/>
        </p:spPr>
        <p:txBody>
          <a:bodyPr wrap="square" rtlCol="0">
            <a:spAutoFit/>
          </a:bodyPr>
          <a:lstStyle/>
          <a:p>
            <a:pPr algn="r"/>
            <a:r>
              <a:rPr lang="en-US" sz="1000">
                <a:solidFill>
                  <a:srgbClr val="0A5882"/>
                </a:solidFill>
                <a:latin typeface="Lato" panose="020F0502020204030203" pitchFamily="34" charset="0"/>
                <a:ea typeface="Lato" panose="020F0502020204030203" pitchFamily="34" charset="0"/>
                <a:cs typeface="Lato" panose="020F0502020204030203" pitchFamily="34" charset="0"/>
              </a:rPr>
              <a:t>Source: ASWS/ESD</a:t>
            </a:r>
          </a:p>
        </p:txBody>
      </p:sp>
      <p:pic>
        <p:nvPicPr>
          <p:cNvPr id="10" name="Picture 9" descr="Complaints&#10;October 1, 2025 – April 30, 2026&#10;Other: Subcategories">
            <a:extLst>
              <a:ext uri="{FF2B5EF4-FFF2-40B4-BE49-F238E27FC236}">
                <a16:creationId xmlns:a16="http://schemas.microsoft.com/office/drawing/2014/main" id="{80D76F10-87E2-E736-1A77-02557377E4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3232" y="1861909"/>
            <a:ext cx="2035668" cy="4310088"/>
          </a:xfrm>
          <a:prstGeom prst="rect">
            <a:avLst/>
          </a:prstGeom>
        </p:spPr>
      </p:pic>
      <p:pic>
        <p:nvPicPr>
          <p:cNvPr id="14" name="Picture 13">
            <a:extLst>
              <a:ext uri="{FF2B5EF4-FFF2-40B4-BE49-F238E27FC236}">
                <a16:creationId xmlns:a16="http://schemas.microsoft.com/office/drawing/2014/main" id="{9E2087C9-B4A7-D7D9-61B9-46854649E5DE}"/>
              </a:ext>
              <a:ext uri="{C183D7F6-B498-43B3-948B-1728B52AA6E4}">
                <adec:decorative xmlns:adec="http://schemas.microsoft.com/office/drawing/2017/decorative" val="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739282" y="1861909"/>
            <a:ext cx="8709768" cy="4261231"/>
          </a:xfrm>
          <a:prstGeom prst="rect">
            <a:avLst/>
          </a:prstGeom>
        </p:spPr>
      </p:pic>
    </p:spTree>
    <p:extLst>
      <p:ext uri="{BB962C8B-B14F-4D97-AF65-F5344CB8AC3E}">
        <p14:creationId xmlns:p14="http://schemas.microsoft.com/office/powerpoint/2010/main" val="411510908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5C35F-1919-8350-4DB7-5EC5E334BA92}"/>
            </a:ext>
          </a:extLst>
        </p:cNvPr>
        <p:cNvGrpSpPr/>
        <p:nvPr/>
      </p:nvGrpSpPr>
      <p:grpSpPr>
        <a:xfrm>
          <a:off x="0" y="0"/>
          <a:ext cx="0" cy="0"/>
          <a:chOff x="0" y="0"/>
          <a:chExt cx="0" cy="0"/>
        </a:xfrm>
      </p:grpSpPr>
      <p:sp>
        <p:nvSpPr>
          <p:cNvPr id="2" name="Title 1" descr="ASWS quarterly report – 1st Qtr. PY2026&#10;October 1 – December 31, 2025 Pie Graghs">
            <a:extLst>
              <a:ext uri="{FF2B5EF4-FFF2-40B4-BE49-F238E27FC236}">
                <a16:creationId xmlns:a16="http://schemas.microsoft.com/office/drawing/2014/main" id="{C578A599-7596-D172-3C9B-92EAAB753641}"/>
              </a:ext>
            </a:extLst>
          </p:cNvPr>
          <p:cNvSpPr>
            <a:spLocks noGrp="1"/>
          </p:cNvSpPr>
          <p:nvPr>
            <p:ph type="title"/>
          </p:nvPr>
        </p:nvSpPr>
        <p:spPr>
          <a:xfrm>
            <a:off x="527916" y="600825"/>
            <a:ext cx="9613863" cy="1080937"/>
          </a:xfrm>
        </p:spPr>
        <p:txBody>
          <a:bodyPr anchor="ctr">
            <a:normAutofit/>
          </a:bodyPr>
          <a:lstStyle/>
          <a:p>
            <a:r>
              <a:rPr lang="en-US">
                <a:latin typeface="Bitter"/>
              </a:rPr>
              <a:t>ASWS quarterly report – 2 Qtr. PY2026</a:t>
            </a:r>
            <a:br>
              <a:rPr lang="en-US"/>
            </a:br>
            <a:r>
              <a:rPr lang="en-US">
                <a:latin typeface="Bitter"/>
              </a:rPr>
              <a:t>January 1, – March 31, 2026</a:t>
            </a:r>
          </a:p>
        </p:txBody>
      </p:sp>
      <p:sp>
        <p:nvSpPr>
          <p:cNvPr id="9" name="TextBox 8">
            <a:extLst>
              <a:ext uri="{FF2B5EF4-FFF2-40B4-BE49-F238E27FC236}">
                <a16:creationId xmlns:a16="http://schemas.microsoft.com/office/drawing/2014/main" id="{25FA2ED8-7ED1-CAC5-3625-8A59AA3B27F0}"/>
              </a:ext>
            </a:extLst>
          </p:cNvPr>
          <p:cNvSpPr txBox="1"/>
          <p:nvPr/>
        </p:nvSpPr>
        <p:spPr>
          <a:xfrm>
            <a:off x="560574" y="5889166"/>
            <a:ext cx="1834279" cy="307777"/>
          </a:xfrm>
          <a:prstGeom prst="rect">
            <a:avLst/>
          </a:prstGeom>
          <a:noFill/>
        </p:spPr>
        <p:txBody>
          <a:bodyPr wrap="square" rtlCol="0">
            <a:spAutoFit/>
          </a:bodyPr>
          <a:lstStyle/>
          <a:p>
            <a:r>
              <a:rPr lang="en-US" sz="1400">
                <a:solidFill>
                  <a:srgbClr val="0A5882"/>
                </a:solidFill>
                <a:latin typeface="Lato" panose="020F0502020204030203" pitchFamily="34" charset="0"/>
                <a:ea typeface="Lato" panose="020F0502020204030203" pitchFamily="34" charset="0"/>
                <a:cs typeface="Lato" panose="020F0502020204030203" pitchFamily="34" charset="0"/>
              </a:rPr>
              <a:t>Source: ASWS/ESD</a:t>
            </a:r>
          </a:p>
        </p:txBody>
      </p:sp>
      <p:pic>
        <p:nvPicPr>
          <p:cNvPr id="4" name="Picture 3">
            <a:extLst>
              <a:ext uri="{FF2B5EF4-FFF2-40B4-BE49-F238E27FC236}">
                <a16:creationId xmlns:a16="http://schemas.microsoft.com/office/drawing/2014/main" id="{D7EB7952-79E1-41C3-F5C1-58E14BAC86EF}"/>
              </a:ext>
              <a:ext uri="{C183D7F6-B498-43B3-948B-1728B52AA6E4}">
                <adec:decorative xmlns:adec="http://schemas.microsoft.com/office/drawing/2017/decorative" val="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60574" y="1827822"/>
            <a:ext cx="9949702" cy="3915283"/>
          </a:xfrm>
          <a:prstGeom prst="rect">
            <a:avLst/>
          </a:prstGeom>
        </p:spPr>
      </p:pic>
    </p:spTree>
    <p:extLst>
      <p:ext uri="{BB962C8B-B14F-4D97-AF65-F5344CB8AC3E}">
        <p14:creationId xmlns:p14="http://schemas.microsoft.com/office/powerpoint/2010/main" val="120308070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993A24-A90D-454B-983D-B41765797636}"/>
              </a:ext>
            </a:extLst>
          </p:cNvPr>
          <p:cNvSpPr>
            <a:spLocks noGrp="1"/>
          </p:cNvSpPr>
          <p:nvPr>
            <p:ph type="ctrTitle"/>
          </p:nvPr>
        </p:nvSpPr>
        <p:spPr>
          <a:xfrm>
            <a:off x="552727" y="2712443"/>
            <a:ext cx="8463682" cy="1373070"/>
          </a:xfrm>
        </p:spPr>
        <p:txBody>
          <a:bodyPr anchor="ctr">
            <a:noAutofit/>
          </a:bodyPr>
          <a:lstStyle/>
          <a:p>
            <a:pPr algn="l"/>
            <a:r>
              <a:rPr lang="en-US" sz="3600">
                <a:latin typeface="Bitter"/>
              </a:rPr>
              <a:t>Workforce Services Division (WSD)</a:t>
            </a:r>
          </a:p>
        </p:txBody>
      </p:sp>
      <p:sp>
        <p:nvSpPr>
          <p:cNvPr id="5" name="Rectangle: Rounded Corners 4">
            <a:extLst>
              <a:ext uri="{FF2B5EF4-FFF2-40B4-BE49-F238E27FC236}">
                <a16:creationId xmlns:a16="http://schemas.microsoft.com/office/drawing/2014/main" id="{DB98C903-81AB-7A7E-7A8C-52FCE2C4ADA3}"/>
              </a:ext>
            </a:extLst>
          </p:cNvPr>
          <p:cNvSpPr/>
          <p:nvPr/>
        </p:nvSpPr>
        <p:spPr>
          <a:xfrm>
            <a:off x="29028" y="4305792"/>
            <a:ext cx="8778240" cy="1079009"/>
          </a:xfrm>
          <a:prstGeom prst="roundRect">
            <a:avLst>
              <a:gd name="adj" fmla="val 49079"/>
            </a:avLst>
          </a:prstGeom>
          <a:solidFill>
            <a:srgbClr val="D4D4D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274320" bIns="45720" rtlCol="0" anchor="ctr"/>
          <a:lstStyle/>
          <a:p>
            <a:pPr algn="r">
              <a:defRPr/>
            </a:pPr>
            <a:r>
              <a:rPr lang="en-US" sz="2000" dirty="0">
                <a:solidFill>
                  <a:srgbClr val="404144"/>
                </a:solidFill>
                <a:latin typeface="Lato"/>
              </a:rPr>
              <a:t>Tim Probst, Employment Services Manager, WSD, ESD</a:t>
            </a:r>
          </a:p>
          <a:p>
            <a:pPr algn="r">
              <a:defRPr/>
            </a:pPr>
            <a:r>
              <a:rPr lang="en-US" sz="2000" dirty="0">
                <a:solidFill>
                  <a:srgbClr val="404144"/>
                </a:solidFill>
                <a:latin typeface="Lato"/>
              </a:rPr>
              <a:t>Jenna Argot, Agricultural Services Coordinator, WSD, ESD</a:t>
            </a:r>
          </a:p>
          <a:p>
            <a:pPr algn="r">
              <a:defRPr/>
            </a:pPr>
            <a:r>
              <a:rPr lang="en-US" sz="2000" dirty="0">
                <a:solidFill>
                  <a:srgbClr val="404144"/>
                </a:solidFill>
                <a:latin typeface="Lato"/>
                <a:ea typeface="Lato"/>
                <a:cs typeface="Lato"/>
              </a:rPr>
              <a:t>Michelle Griffith, Regional Operations Manager, WSD, ESD</a:t>
            </a:r>
          </a:p>
        </p:txBody>
      </p:sp>
    </p:spTree>
    <p:extLst>
      <p:ext uri="{BB962C8B-B14F-4D97-AF65-F5344CB8AC3E}">
        <p14:creationId xmlns:p14="http://schemas.microsoft.com/office/powerpoint/2010/main" val="309054043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2C11ABC-5CAF-9991-DCE4-3113A9A42114}"/>
              </a:ext>
            </a:extLst>
          </p:cNvPr>
          <p:cNvSpPr>
            <a:spLocks noGrp="1"/>
          </p:cNvSpPr>
          <p:nvPr>
            <p:ph type="title"/>
          </p:nvPr>
        </p:nvSpPr>
        <p:spPr>
          <a:xfrm>
            <a:off x="680321" y="527524"/>
            <a:ext cx="9613861" cy="1080938"/>
          </a:xfrm>
        </p:spPr>
        <p:txBody>
          <a:bodyPr anchor="ctr">
            <a:normAutofit/>
          </a:bodyPr>
          <a:lstStyle/>
          <a:p>
            <a:r>
              <a:rPr lang="en-US" sz="4000"/>
              <a:t>MSFW Outreach</a:t>
            </a:r>
          </a:p>
        </p:txBody>
      </p:sp>
      <p:sp>
        <p:nvSpPr>
          <p:cNvPr id="3" name="TextBox 2">
            <a:extLst>
              <a:ext uri="{FF2B5EF4-FFF2-40B4-BE49-F238E27FC236}">
                <a16:creationId xmlns:a16="http://schemas.microsoft.com/office/drawing/2014/main" id="{B65859D5-31C8-E5EB-F1A8-1E01022C41DD}"/>
              </a:ext>
            </a:extLst>
          </p:cNvPr>
          <p:cNvSpPr txBox="1"/>
          <p:nvPr/>
        </p:nvSpPr>
        <p:spPr>
          <a:xfrm>
            <a:off x="9610344" y="2642616"/>
            <a:ext cx="1755648" cy="2031325"/>
          </a:xfrm>
          <a:prstGeom prst="rect">
            <a:avLst/>
          </a:prstGeom>
          <a:noFill/>
        </p:spPr>
        <p:txBody>
          <a:bodyPr wrap="square" rtlCol="0">
            <a:spAutoFit/>
          </a:bodyPr>
          <a:lstStyle/>
          <a:p>
            <a:r>
              <a:rPr lang="en-US"/>
              <a:t>December was a slow month for many offices. </a:t>
            </a:r>
          </a:p>
          <a:p>
            <a:endParaRPr lang="en-US"/>
          </a:p>
          <a:p>
            <a:r>
              <a:rPr lang="en-US"/>
              <a:t>Hoping to place January Photo here.</a:t>
            </a:r>
            <a:endParaRPr lang="es-US"/>
          </a:p>
        </p:txBody>
      </p:sp>
      <p:pic>
        <p:nvPicPr>
          <p:cNvPr id="2" name="Picture 4">
            <a:extLst>
              <a:ext uri="{FF2B5EF4-FFF2-40B4-BE49-F238E27FC236}">
                <a16:creationId xmlns:a16="http://schemas.microsoft.com/office/drawing/2014/main" id="{70662F92-33BC-EEB5-C7E3-FA04E99F1B16}"/>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858" r="17065"/>
          <a:stretch>
            <a:fillRect/>
          </a:stretch>
        </p:blipFill>
        <p:spPr bwMode="auto">
          <a:xfrm>
            <a:off x="9352620" y="2143803"/>
            <a:ext cx="2432148" cy="31408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1CB2D0E5-AD87-AFF2-BC7D-294E75344126}"/>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815"/>
          <a:stretch>
            <a:fillRect/>
          </a:stretch>
        </p:blipFill>
        <p:spPr bwMode="auto">
          <a:xfrm>
            <a:off x="407232" y="2258568"/>
            <a:ext cx="3003082" cy="29169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ADB1E552-3898-FD21-6953-648C889336E9}"/>
              </a:ext>
              <a:ext uri="{C183D7F6-B498-43B3-948B-1728B52AA6E4}">
                <adec:decorative xmlns:adec="http://schemas.microsoft.com/office/drawing/2017/decorative" val="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883" t="4620" r="17683" b="13841"/>
          <a:stretch>
            <a:fillRect/>
          </a:stretch>
        </p:blipFill>
        <p:spPr bwMode="auto">
          <a:xfrm>
            <a:off x="3709371" y="2143803"/>
            <a:ext cx="2286001" cy="314089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47119D6C-A5F3-2CF4-C3DD-D8C71154A945}"/>
              </a:ext>
              <a:ext uri="{C183D7F6-B498-43B3-948B-1728B52AA6E4}">
                <adec:decorative xmlns:adec="http://schemas.microsoft.com/office/drawing/2017/decorative" val="1"/>
              </a:ext>
            </a:extLst>
          </p:cNvPr>
          <p:cNvPicPr>
            <a:picLocks noChangeAspect="1"/>
          </p:cNvPicPr>
          <p:nvPr/>
        </p:nvPicPr>
        <p:blipFill>
          <a:blip r:embed="rId6"/>
          <a:srcRect l="12789" t="12915" r="11471" b="7774"/>
          <a:stretch>
            <a:fillRect/>
          </a:stretch>
        </p:blipFill>
        <p:spPr>
          <a:xfrm>
            <a:off x="6321608" y="2143803"/>
            <a:ext cx="2704776" cy="3140894"/>
          </a:xfrm>
          <a:prstGeom prst="rect">
            <a:avLst/>
          </a:prstGeom>
        </p:spPr>
      </p:pic>
    </p:spTree>
    <p:extLst>
      <p:ext uri="{BB962C8B-B14F-4D97-AF65-F5344CB8AC3E}">
        <p14:creationId xmlns:p14="http://schemas.microsoft.com/office/powerpoint/2010/main" val="6232124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6C044-C522-5F3B-6CC3-E2A7E4D6D2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0C159-E938-974E-6A8C-3DC82F664807}"/>
              </a:ext>
            </a:extLst>
          </p:cNvPr>
          <p:cNvSpPr>
            <a:spLocks noGrp="1"/>
          </p:cNvSpPr>
          <p:nvPr>
            <p:ph type="title"/>
          </p:nvPr>
        </p:nvSpPr>
        <p:spPr>
          <a:xfrm>
            <a:off x="680320" y="485994"/>
            <a:ext cx="9613861" cy="1080938"/>
          </a:xfrm>
        </p:spPr>
        <p:txBody>
          <a:bodyPr>
            <a:normAutofit/>
          </a:bodyPr>
          <a:lstStyle/>
          <a:p>
            <a:pPr lvl="0" rtl="0" eaLnBrk="1" latinLnBrk="0" hangingPunct="1"/>
            <a:r>
              <a:rPr lang="en-US" dirty="0"/>
              <a:t>Equal opportunity statement</a:t>
            </a:r>
          </a:p>
        </p:txBody>
      </p:sp>
      <p:sp>
        <p:nvSpPr>
          <p:cNvPr id="4" name="Slide Number Placeholder 3">
            <a:extLst>
              <a:ext uri="{FF2B5EF4-FFF2-40B4-BE49-F238E27FC236}">
                <a16:creationId xmlns:a16="http://schemas.microsoft.com/office/drawing/2014/main" id="{4DFA0069-D033-70AD-3C7E-42649163F878}"/>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b="0" i="0" u="none" strike="noStrike" kern="1200" cap="none" spc="0" normalizeH="0" baseline="0" noProof="0" smtClean="0">
                <a:ln>
                  <a:noFill/>
                </a:ln>
                <a:solidFill>
                  <a:srgbClr val="666666"/>
                </a:solidFill>
                <a:effectLst/>
                <a:uLnTx/>
                <a:uFillTx/>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b="0" i="0" u="none" strike="noStrike" kern="1200" cap="none" spc="0" normalizeH="0" baseline="0" noProof="0">
              <a:ln>
                <a:noFill/>
              </a:ln>
              <a:solidFill>
                <a:srgbClr val="666666"/>
              </a:solidFill>
              <a:effectLst/>
              <a:uLnTx/>
              <a:uFillTx/>
              <a:ea typeface="+mn-ea"/>
              <a:cs typeface="+mn-cs"/>
            </a:endParaRPr>
          </a:p>
        </p:txBody>
      </p:sp>
      <p:sp>
        <p:nvSpPr>
          <p:cNvPr id="8" name="TextBox 7">
            <a:extLst>
              <a:ext uri="{FF2B5EF4-FFF2-40B4-BE49-F238E27FC236}">
                <a16:creationId xmlns:a16="http://schemas.microsoft.com/office/drawing/2014/main" id="{ECD120B0-FC7F-705F-0FD7-557B72EBB747}"/>
              </a:ext>
            </a:extLst>
          </p:cNvPr>
          <p:cNvSpPr txBox="1"/>
          <p:nvPr/>
        </p:nvSpPr>
        <p:spPr>
          <a:xfrm>
            <a:off x="442369" y="3017001"/>
            <a:ext cx="10089761" cy="1589666"/>
          </a:xfrm>
          <a:prstGeom prst="rect">
            <a:avLst/>
          </a:prstGeom>
          <a:noFill/>
        </p:spPr>
        <p:txBody>
          <a:bodyPr wrap="square">
            <a:spAutoFit/>
          </a:bodyPr>
          <a:lstStyle/>
          <a:p>
            <a:pPr marL="0" indent="0">
              <a:lnSpc>
                <a:spcPct val="125000"/>
              </a:lnSpc>
              <a:buNone/>
            </a:pPr>
            <a:r>
              <a:rPr lang="en-US" sz="2000" dirty="0">
                <a:solidFill>
                  <a:srgbClr val="0A5882"/>
                </a:solidFill>
                <a:latin typeface="Lato" panose="020F0502020204030203" pitchFamily="34" charset="0"/>
              </a:rPr>
              <a:t>The Employment Security Department is an equal opportunity employer/ program. Auxiliary aids and services are available upon request to individuals with disabilities. We provide free help in many languages. People who need hearing or speech help can dial 711 for the Washington Relay.</a:t>
            </a:r>
          </a:p>
        </p:txBody>
      </p:sp>
    </p:spTree>
    <p:extLst>
      <p:ext uri="{BB962C8B-B14F-4D97-AF65-F5344CB8AC3E}">
        <p14:creationId xmlns:p14="http://schemas.microsoft.com/office/powerpoint/2010/main" val="24175184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EA60-E69A-4ADB-86EC-99E6237A9D8F}"/>
              </a:ext>
            </a:extLst>
          </p:cNvPr>
          <p:cNvSpPr>
            <a:spLocks noGrp="1"/>
          </p:cNvSpPr>
          <p:nvPr>
            <p:ph type="title"/>
          </p:nvPr>
        </p:nvSpPr>
        <p:spPr>
          <a:xfrm>
            <a:off x="680321" y="486528"/>
            <a:ext cx="9613861" cy="1080938"/>
          </a:xfrm>
        </p:spPr>
        <p:txBody>
          <a:bodyPr>
            <a:normAutofit/>
          </a:bodyPr>
          <a:lstStyle/>
          <a:p>
            <a:pPr lvl="0" rtl="0" eaLnBrk="1" latinLnBrk="0" hangingPunct="1"/>
            <a:r>
              <a:rPr lang="en-US" sz="4000"/>
              <a:t>MSFW Outreach Performance</a:t>
            </a:r>
          </a:p>
        </p:txBody>
      </p:sp>
      <p:graphicFrame>
        <p:nvGraphicFramePr>
          <p:cNvPr id="19" name="Table 18">
            <a:extLst>
              <a:ext uri="{FF2B5EF4-FFF2-40B4-BE49-F238E27FC236}">
                <a16:creationId xmlns:a16="http://schemas.microsoft.com/office/drawing/2014/main" id="{F1DA0389-AB0D-4A45-7788-50028FAA3307}"/>
              </a:ext>
            </a:extLst>
          </p:cNvPr>
          <p:cNvGraphicFramePr>
            <a:graphicFrameLocks noGrp="1"/>
          </p:cNvGraphicFramePr>
          <p:nvPr/>
        </p:nvGraphicFramePr>
        <p:xfrm>
          <a:off x="1461262" y="2091811"/>
          <a:ext cx="8832920" cy="3464473"/>
        </p:xfrm>
        <a:graphic>
          <a:graphicData uri="http://schemas.openxmlformats.org/drawingml/2006/table">
            <a:tbl>
              <a:tblPr firstRow="1" bandRow="1">
                <a:tableStyleId>{5C22544A-7EE6-4342-B048-85BDC9FD1C3A}</a:tableStyleId>
              </a:tblPr>
              <a:tblGrid>
                <a:gridCol w="5861820">
                  <a:extLst>
                    <a:ext uri="{9D8B030D-6E8A-4147-A177-3AD203B41FA5}">
                      <a16:colId xmlns:a16="http://schemas.microsoft.com/office/drawing/2014/main" val="3268888744"/>
                    </a:ext>
                  </a:extLst>
                </a:gridCol>
                <a:gridCol w="1485550">
                  <a:extLst>
                    <a:ext uri="{9D8B030D-6E8A-4147-A177-3AD203B41FA5}">
                      <a16:colId xmlns:a16="http://schemas.microsoft.com/office/drawing/2014/main" val="773011490"/>
                    </a:ext>
                  </a:extLst>
                </a:gridCol>
                <a:gridCol w="1485550">
                  <a:extLst>
                    <a:ext uri="{9D8B030D-6E8A-4147-A177-3AD203B41FA5}">
                      <a16:colId xmlns:a16="http://schemas.microsoft.com/office/drawing/2014/main" val="2169113861"/>
                    </a:ext>
                  </a:extLst>
                </a:gridCol>
              </a:tblGrid>
              <a:tr h="803789">
                <a:tc gridSpan="3">
                  <a:txBody>
                    <a:bodyPr/>
                    <a:lstStyle/>
                    <a:p>
                      <a:pPr algn="ctr"/>
                      <a:r>
                        <a:rPr lang="en-US" sz="3000" b="1">
                          <a:solidFill>
                            <a:srgbClr val="000000"/>
                          </a:solidFill>
                          <a:latin typeface="+mj-lt"/>
                        </a:rPr>
                        <a:t>Workforce Services Division (WSD)</a:t>
                      </a:r>
                    </a:p>
                    <a:p>
                      <a:pPr algn="ctr"/>
                      <a:endParaRPr lang="en-US" sz="1600" b="0">
                        <a:solidFill>
                          <a:srgbClr val="002060"/>
                        </a:solidFill>
                        <a:latin typeface="+mj-lt"/>
                      </a:endParaRP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1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70980817"/>
                  </a:ext>
                </a:extLst>
              </a:tr>
              <a:tr h="0">
                <a:tc>
                  <a:txBody>
                    <a:bodyPr/>
                    <a:lstStyle/>
                    <a:p>
                      <a:r>
                        <a:rPr lang="en-US" sz="2500" b="1">
                          <a:solidFill>
                            <a:srgbClr val="000000"/>
                          </a:solidFill>
                          <a:latin typeface="+mj-lt"/>
                        </a:rPr>
                        <a:t>Program Year</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ctr"/>
                      <a:r>
                        <a:rPr lang="en-US" sz="2500" b="1">
                          <a:solidFill>
                            <a:srgbClr val="000000"/>
                          </a:solidFill>
                          <a:latin typeface="+mj-lt"/>
                        </a:rPr>
                        <a:t>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(July1-June 30)</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ctr"/>
                      <a:r>
                        <a:rPr lang="en-US" sz="2500" b="1">
                          <a:solidFill>
                            <a:srgbClr val="000000"/>
                          </a:solidFill>
                          <a:latin typeface="+mj-lt"/>
                        </a:rPr>
                        <a:t>2025</a:t>
                      </a:r>
                    </a:p>
                    <a:p>
                      <a:pPr algn="ctr"/>
                      <a:r>
                        <a:rPr lang="en-US" sz="1200" b="0">
                          <a:solidFill>
                            <a:srgbClr val="000000"/>
                          </a:solidFill>
                          <a:latin typeface="+mj-lt"/>
                        </a:rPr>
                        <a:t>(July1-April 30)</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880125609"/>
                  </a:ext>
                </a:extLst>
              </a:tr>
              <a:tr h="650035">
                <a:tc>
                  <a:txBody>
                    <a:bodyPr/>
                    <a:lstStyle/>
                    <a:p>
                      <a:r>
                        <a:rPr lang="en-US" sz="2500">
                          <a:solidFill>
                            <a:srgbClr val="000000"/>
                          </a:solidFill>
                          <a:latin typeface="+mj-lt"/>
                        </a:rPr>
                        <a:t>Total FTEs</a:t>
                      </a:r>
                      <a:r>
                        <a:rPr lang="en-US" sz="2500" kern="1200">
                          <a:solidFill>
                            <a:srgbClr val="000000"/>
                          </a:solidFill>
                          <a:latin typeface="+mn-lt"/>
                          <a:ea typeface="+mn-ea"/>
                          <a:cs typeface="+mn-cs"/>
                        </a:rPr>
                        <a:t>*</a:t>
                      </a:r>
                      <a:endParaRPr lang="en-US" sz="2500">
                        <a:solidFill>
                          <a:srgbClr val="000000"/>
                        </a:solidFill>
                        <a:latin typeface="+mj-lt"/>
                      </a:endParaRP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chemeClr val="bg1"/>
                          </a:solidFill>
                          <a:latin typeface="+mj-lt"/>
                        </a:rPr>
                        <a:t>11</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rgbClr val="000000"/>
                          </a:solidFill>
                          <a:latin typeface="+mj-lt"/>
                        </a:rPr>
                        <a:t>11</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9017829"/>
                  </a:ext>
                </a:extLst>
              </a:tr>
              <a:tr h="650035">
                <a:tc>
                  <a:txBody>
                    <a:bodyPr/>
                    <a:lstStyle/>
                    <a:p>
                      <a:r>
                        <a:rPr lang="en-US" sz="2500">
                          <a:solidFill>
                            <a:srgbClr val="000000"/>
                          </a:solidFill>
                          <a:latin typeface="+mj-lt"/>
                        </a:rPr>
                        <a:t>Total Outreach Days</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chemeClr val="bg1"/>
                          </a:solidFill>
                          <a:latin typeface="+mj-lt"/>
                        </a:rPr>
                        <a:t>1,400</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rgbClr val="000000"/>
                          </a:solidFill>
                          <a:latin typeface="+mj-lt"/>
                        </a:rPr>
                        <a:t>1,180</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7715691"/>
                  </a:ext>
                </a:extLst>
              </a:tr>
              <a:tr h="650035">
                <a:tc>
                  <a:txBody>
                    <a:bodyPr/>
                    <a:lstStyle/>
                    <a:p>
                      <a:r>
                        <a:rPr lang="en-US" sz="2500">
                          <a:solidFill>
                            <a:srgbClr val="000000"/>
                          </a:solidFill>
                          <a:latin typeface="+mj-lt"/>
                        </a:rPr>
                        <a:t>Total Number of MSFWs Contacted</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chemeClr val="bg1"/>
                          </a:solidFill>
                          <a:latin typeface="+mj-lt"/>
                        </a:rPr>
                        <a:t>25,855</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rgbClr val="000000"/>
                          </a:solidFill>
                          <a:latin typeface="+mj-lt"/>
                        </a:rPr>
                        <a:t>17,011</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2295694"/>
                  </a:ext>
                </a:extLst>
              </a:tr>
            </a:tbl>
          </a:graphicData>
        </a:graphic>
      </p:graphicFrame>
      <p:sp>
        <p:nvSpPr>
          <p:cNvPr id="3" name="TextBox 2">
            <a:extLst>
              <a:ext uri="{FF2B5EF4-FFF2-40B4-BE49-F238E27FC236}">
                <a16:creationId xmlns:a16="http://schemas.microsoft.com/office/drawing/2014/main" id="{61BBC9CC-126E-5B87-1186-B9B6758CDD11}"/>
              </a:ext>
            </a:extLst>
          </p:cNvPr>
          <p:cNvSpPr txBox="1"/>
          <p:nvPr/>
        </p:nvSpPr>
        <p:spPr>
          <a:xfrm>
            <a:off x="1261872" y="5618964"/>
            <a:ext cx="9866376" cy="461665"/>
          </a:xfrm>
          <a:prstGeom prst="rect">
            <a:avLst/>
          </a:prstGeom>
          <a:noFill/>
        </p:spPr>
        <p:txBody>
          <a:bodyPr wrap="square" rtlCol="0">
            <a:spAutoFit/>
          </a:bodyPr>
          <a:lstStyle/>
          <a:p>
            <a:r>
              <a:rPr lang="en-US" sz="1200">
                <a:solidFill>
                  <a:schemeClr val="bg1"/>
                </a:solidFill>
              </a:rPr>
              <a:t>* There are six full-time outreach offices: Central Basin, Columbia Basin, Okanogan, Sunnyside, Wenatchee, and Yakima. The remaining offices conduct part-time outreach to MSFWs as part of their routine Wagner-Peyser responsibilities.</a:t>
            </a:r>
            <a:endParaRPr lang="es-US" sz="1200">
              <a:solidFill>
                <a:schemeClr val="bg1"/>
              </a:solidFill>
            </a:endParaRPr>
          </a:p>
        </p:txBody>
      </p:sp>
    </p:spTree>
    <p:extLst>
      <p:ext uri="{BB962C8B-B14F-4D97-AF65-F5344CB8AC3E}">
        <p14:creationId xmlns:p14="http://schemas.microsoft.com/office/powerpoint/2010/main" val="116973775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22EEE-2299-CBBD-AFD6-62217D76B8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72FEE3-43D7-E378-F2F5-0139DEDBC8ED}"/>
              </a:ext>
            </a:extLst>
          </p:cNvPr>
          <p:cNvSpPr>
            <a:spLocks noGrp="1"/>
          </p:cNvSpPr>
          <p:nvPr>
            <p:ph type="title"/>
          </p:nvPr>
        </p:nvSpPr>
        <p:spPr>
          <a:xfrm>
            <a:off x="680321" y="484632"/>
            <a:ext cx="9613861" cy="1080938"/>
          </a:xfrm>
        </p:spPr>
        <p:txBody>
          <a:bodyPr>
            <a:normAutofit fontScale="90000"/>
          </a:bodyPr>
          <a:lstStyle/>
          <a:p>
            <a:pPr lvl="0" rtl="0" eaLnBrk="1" latinLnBrk="0" hangingPunct="1"/>
            <a:r>
              <a:rPr lang="en-US" sz="4000"/>
              <a:t>MSFW Complaints and Apparent Violations</a:t>
            </a:r>
          </a:p>
        </p:txBody>
      </p:sp>
      <p:graphicFrame>
        <p:nvGraphicFramePr>
          <p:cNvPr id="14" name="Picture Placeholder 13">
            <a:extLst>
              <a:ext uri="{FF2B5EF4-FFF2-40B4-BE49-F238E27FC236}">
                <a16:creationId xmlns:a16="http://schemas.microsoft.com/office/drawing/2014/main" id="{997AD68A-065E-A922-5869-A9B96DE5BEAE}"/>
              </a:ext>
            </a:extLst>
          </p:cNvPr>
          <p:cNvGraphicFramePr>
            <a:graphicFrameLocks noGrp="1"/>
          </p:cNvGraphicFramePr>
          <p:nvPr>
            <p:ph type="pic" sz="quarter" idx="13"/>
          </p:nvPr>
        </p:nvGraphicFramePr>
        <p:xfrm>
          <a:off x="2076958" y="2033143"/>
          <a:ext cx="7681078" cy="3739093"/>
        </p:xfrm>
        <a:graphic>
          <a:graphicData uri="http://schemas.openxmlformats.org/drawingml/2006/table">
            <a:tbl>
              <a:tblPr firstRow="1" bandRow="1">
                <a:tableStyleId>{5C22544A-7EE6-4342-B048-85BDC9FD1C3A}</a:tableStyleId>
              </a:tblPr>
              <a:tblGrid>
                <a:gridCol w="6295338">
                  <a:extLst>
                    <a:ext uri="{9D8B030D-6E8A-4147-A177-3AD203B41FA5}">
                      <a16:colId xmlns:a16="http://schemas.microsoft.com/office/drawing/2014/main" val="3268888744"/>
                    </a:ext>
                  </a:extLst>
                </a:gridCol>
                <a:gridCol w="1385740">
                  <a:extLst>
                    <a:ext uri="{9D8B030D-6E8A-4147-A177-3AD203B41FA5}">
                      <a16:colId xmlns:a16="http://schemas.microsoft.com/office/drawing/2014/main" val="773011490"/>
                    </a:ext>
                  </a:extLst>
                </a:gridCol>
              </a:tblGrid>
              <a:tr h="944657">
                <a:tc gridSpan="2">
                  <a:txBody>
                    <a:bodyPr/>
                    <a:lstStyle/>
                    <a:p>
                      <a:pPr algn="ctr"/>
                      <a:r>
                        <a:rPr lang="en-US" sz="3000" b="1">
                          <a:solidFill>
                            <a:srgbClr val="000000"/>
                          </a:solidFill>
                          <a:latin typeface="+mj-lt"/>
                        </a:rPr>
                        <a:t>Workforce Services Division (WSD)</a:t>
                      </a:r>
                    </a:p>
                    <a:p>
                      <a:pPr algn="ctr"/>
                      <a:r>
                        <a:rPr lang="en-US" sz="1600" b="0" kern="1200">
                          <a:solidFill>
                            <a:srgbClr val="002060"/>
                          </a:solidFill>
                          <a:latin typeface="+mj-lt"/>
                          <a:ea typeface="+mn-ea"/>
                          <a:cs typeface="+mn-cs"/>
                        </a:rPr>
                        <a:t>July 1, 2025 through April 30, 2026</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1000"/>
                      </a:schemeClr>
                    </a:solidFill>
                  </a:tcPr>
                </a:tc>
                <a:tc hMerge="1">
                  <a:txBody>
                    <a:bodyPr/>
                    <a:lstStyle/>
                    <a:p>
                      <a:endParaRPr lang="en-US"/>
                    </a:p>
                  </a:txBody>
                  <a:tcPr/>
                </a:tc>
                <a:extLst>
                  <a:ext uri="{0D108BD9-81ED-4DB2-BD59-A6C34878D82A}">
                    <a16:rowId xmlns:a16="http://schemas.microsoft.com/office/drawing/2014/main" val="1770980817"/>
                  </a:ext>
                </a:extLst>
              </a:tr>
              <a:tr h="698609">
                <a:tc>
                  <a:txBody>
                    <a:bodyPr/>
                    <a:lstStyle/>
                    <a:p>
                      <a:r>
                        <a:rPr lang="en-US" sz="2500">
                          <a:solidFill>
                            <a:srgbClr val="000000"/>
                          </a:solidFill>
                          <a:latin typeface="+mj-lt"/>
                        </a:rPr>
                        <a:t>Total Number of Complaints</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rgbClr val="000000"/>
                          </a:solidFill>
                          <a:latin typeface="+mj-lt"/>
                        </a:rPr>
                        <a:t>102</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9017829"/>
                  </a:ext>
                </a:extLst>
              </a:tr>
              <a:tr h="698609">
                <a:tc>
                  <a:txBody>
                    <a:bodyPr/>
                    <a:lstStyle/>
                    <a:p>
                      <a:r>
                        <a:rPr lang="en-US" sz="2500">
                          <a:solidFill>
                            <a:srgbClr val="000000"/>
                          </a:solidFill>
                          <a:latin typeface="+mj-lt"/>
                        </a:rPr>
                        <a:t>Total Number of Apparent Violations</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rgbClr val="000000"/>
                          </a:solidFill>
                          <a:latin typeface="+mj-lt"/>
                        </a:rPr>
                        <a:t>4</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2294215"/>
                  </a:ext>
                </a:extLst>
              </a:tr>
              <a:tr h="698609">
                <a:tc>
                  <a:txBody>
                    <a:bodyPr/>
                    <a:lstStyle/>
                    <a:p>
                      <a:r>
                        <a:rPr lang="en-US" sz="2500">
                          <a:solidFill>
                            <a:srgbClr val="000000"/>
                          </a:solidFill>
                          <a:latin typeface="+mj-lt"/>
                        </a:rPr>
                        <a:t>Total Referred</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chemeClr val="bg1"/>
                          </a:solidFill>
                          <a:latin typeface="+mj-lt"/>
                        </a:rPr>
                        <a:t>96</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2295694"/>
                  </a:ext>
                </a:extLst>
              </a:tr>
              <a:tr h="698609">
                <a:tc>
                  <a:txBody>
                    <a:bodyPr/>
                    <a:lstStyle/>
                    <a:p>
                      <a:r>
                        <a:rPr lang="en-US" sz="2500">
                          <a:solidFill>
                            <a:srgbClr val="000000"/>
                          </a:solidFill>
                          <a:latin typeface="+mj-lt"/>
                        </a:rPr>
                        <a:t>Total Resolved</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chemeClr val="bg1"/>
                          </a:solidFill>
                          <a:latin typeface="+mj-lt"/>
                        </a:rPr>
                        <a:t>13</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3047487"/>
                  </a:ext>
                </a:extLst>
              </a:tr>
            </a:tbl>
          </a:graphicData>
        </a:graphic>
      </p:graphicFrame>
    </p:spTree>
    <p:extLst>
      <p:ext uri="{BB962C8B-B14F-4D97-AF65-F5344CB8AC3E}">
        <p14:creationId xmlns:p14="http://schemas.microsoft.com/office/powerpoint/2010/main" val="326796888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875FB2-1315-B806-A187-7CE583AA86F6}"/>
              </a:ext>
            </a:extLst>
          </p:cNvPr>
          <p:cNvSpPr>
            <a:spLocks noGrp="1"/>
          </p:cNvSpPr>
          <p:nvPr>
            <p:ph type="title"/>
          </p:nvPr>
        </p:nvSpPr>
        <p:spPr/>
        <p:txBody>
          <a:bodyPr/>
          <a:lstStyle/>
          <a:p>
            <a:r>
              <a:rPr lang="en-US"/>
              <a:t>Allegation of Complaints from MSFW’s</a:t>
            </a:r>
            <a:endParaRPr lang="es-US"/>
          </a:p>
        </p:txBody>
      </p:sp>
      <p:graphicFrame>
        <p:nvGraphicFramePr>
          <p:cNvPr id="5" name="Picture Placeholder 13">
            <a:extLst>
              <a:ext uri="{FF2B5EF4-FFF2-40B4-BE49-F238E27FC236}">
                <a16:creationId xmlns:a16="http://schemas.microsoft.com/office/drawing/2014/main" id="{9F815999-092B-75CE-5CF0-141AB69F3676}"/>
              </a:ext>
            </a:extLst>
          </p:cNvPr>
          <p:cNvGraphicFramePr>
            <a:graphicFrameLocks/>
          </p:cNvGraphicFramePr>
          <p:nvPr/>
        </p:nvGraphicFramePr>
        <p:xfrm>
          <a:off x="2076958" y="2033143"/>
          <a:ext cx="7681078" cy="3739093"/>
        </p:xfrm>
        <a:graphic>
          <a:graphicData uri="http://schemas.openxmlformats.org/drawingml/2006/table">
            <a:tbl>
              <a:tblPr firstRow="1" bandRow="1">
                <a:tableStyleId>{5C22544A-7EE6-4342-B048-85BDC9FD1C3A}</a:tableStyleId>
              </a:tblPr>
              <a:tblGrid>
                <a:gridCol w="6295338">
                  <a:extLst>
                    <a:ext uri="{9D8B030D-6E8A-4147-A177-3AD203B41FA5}">
                      <a16:colId xmlns:a16="http://schemas.microsoft.com/office/drawing/2014/main" val="3268888744"/>
                    </a:ext>
                  </a:extLst>
                </a:gridCol>
                <a:gridCol w="1385740">
                  <a:extLst>
                    <a:ext uri="{9D8B030D-6E8A-4147-A177-3AD203B41FA5}">
                      <a16:colId xmlns:a16="http://schemas.microsoft.com/office/drawing/2014/main" val="773011490"/>
                    </a:ext>
                  </a:extLst>
                </a:gridCol>
              </a:tblGrid>
              <a:tr h="944657">
                <a:tc gridSpan="2">
                  <a:txBody>
                    <a:bodyPr/>
                    <a:lstStyle/>
                    <a:p>
                      <a:pPr algn="ctr"/>
                      <a:r>
                        <a:rPr lang="en-US" sz="3000" b="1">
                          <a:solidFill>
                            <a:srgbClr val="000000"/>
                          </a:solidFill>
                          <a:latin typeface="+mj-lt"/>
                        </a:rPr>
                        <a:t>Workforce Services Division (WSD)</a:t>
                      </a:r>
                    </a:p>
                    <a:p>
                      <a:pPr algn="ctr"/>
                      <a:r>
                        <a:rPr lang="en-US" sz="1600" b="0" kern="1200">
                          <a:solidFill>
                            <a:srgbClr val="002060"/>
                          </a:solidFill>
                          <a:latin typeface="+mj-lt"/>
                          <a:ea typeface="+mn-ea"/>
                          <a:cs typeface="+mn-cs"/>
                        </a:rPr>
                        <a:t>July 1, 2025 through April 30, 2026</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1000"/>
                      </a:schemeClr>
                    </a:solidFill>
                  </a:tcPr>
                </a:tc>
                <a:tc hMerge="1">
                  <a:txBody>
                    <a:bodyPr/>
                    <a:lstStyle/>
                    <a:p>
                      <a:endParaRPr lang="en-US"/>
                    </a:p>
                  </a:txBody>
                  <a:tcPr/>
                </a:tc>
                <a:extLst>
                  <a:ext uri="{0D108BD9-81ED-4DB2-BD59-A6C34878D82A}">
                    <a16:rowId xmlns:a16="http://schemas.microsoft.com/office/drawing/2014/main" val="1770980817"/>
                  </a:ext>
                </a:extLst>
              </a:tr>
              <a:tr h="698609">
                <a:tc>
                  <a:txBody>
                    <a:bodyPr/>
                    <a:lstStyle/>
                    <a:p>
                      <a:r>
                        <a:rPr lang="en-US" sz="2500">
                          <a:solidFill>
                            <a:srgbClr val="000000"/>
                          </a:solidFill>
                          <a:latin typeface="+mj-lt"/>
                        </a:rPr>
                        <a:t>Health/Safety</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rgbClr val="000000"/>
                          </a:solidFill>
                          <a:latin typeface="+mj-lt"/>
                        </a:rPr>
                        <a:t>9</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9017829"/>
                  </a:ext>
                </a:extLst>
              </a:tr>
              <a:tr h="698609">
                <a:tc>
                  <a:txBody>
                    <a:bodyPr/>
                    <a:lstStyle/>
                    <a:p>
                      <a:r>
                        <a:rPr lang="en-US" sz="2500">
                          <a:solidFill>
                            <a:srgbClr val="000000"/>
                          </a:solidFill>
                          <a:latin typeface="+mj-lt"/>
                        </a:rPr>
                        <a:t>Discrimination</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rgbClr val="000000"/>
                          </a:solidFill>
                          <a:latin typeface="+mj-lt"/>
                        </a:rPr>
                        <a:t>6</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2294215"/>
                  </a:ext>
                </a:extLst>
              </a:tr>
              <a:tr h="6986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500" kern="1200">
                          <a:solidFill>
                            <a:srgbClr val="000000"/>
                          </a:solidFill>
                          <a:latin typeface="+mj-lt"/>
                          <a:ea typeface="+mn-ea"/>
                          <a:cs typeface="+mn-cs"/>
                        </a:rPr>
                        <a:t>Wage Related</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chemeClr val="bg1"/>
                          </a:solidFill>
                          <a:latin typeface="+mj-lt"/>
                        </a:rPr>
                        <a:t>93</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2295694"/>
                  </a:ext>
                </a:extLst>
              </a:tr>
              <a:tr h="698609">
                <a:tc>
                  <a:txBody>
                    <a:bodyPr/>
                    <a:lstStyle/>
                    <a:p>
                      <a:r>
                        <a:rPr lang="en-US" sz="2500">
                          <a:solidFill>
                            <a:srgbClr val="000000"/>
                          </a:solidFill>
                          <a:latin typeface="+mj-lt"/>
                        </a:rPr>
                        <a:t>Other</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500">
                          <a:solidFill>
                            <a:schemeClr val="bg1"/>
                          </a:solidFill>
                          <a:latin typeface="+mj-lt"/>
                        </a:rPr>
                        <a:t>4</a:t>
                      </a:r>
                    </a:p>
                  </a:txBody>
                  <a:tcPr marL="124724" marR="124724" marT="62362" marB="62362" anchor="ctr">
                    <a:lnL w="12700" cap="flat" cmpd="sng" algn="ctr">
                      <a:solidFill>
                        <a:schemeClr val="bg1">
                          <a:lumMod val="60000"/>
                          <a:lumOff val="40000"/>
                        </a:schemeClr>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3047487"/>
                  </a:ext>
                </a:extLst>
              </a:tr>
            </a:tbl>
          </a:graphicData>
        </a:graphic>
      </p:graphicFrame>
    </p:spTree>
    <p:extLst>
      <p:ext uri="{BB962C8B-B14F-4D97-AF65-F5344CB8AC3E}">
        <p14:creationId xmlns:p14="http://schemas.microsoft.com/office/powerpoint/2010/main" val="124015228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CE6BD-4F40-232F-37B9-B12D1F28034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1B8BCE-37D2-7641-51C7-2C920769AF4E}"/>
              </a:ext>
            </a:extLst>
          </p:cNvPr>
          <p:cNvSpPr>
            <a:spLocks noGrp="1"/>
          </p:cNvSpPr>
          <p:nvPr>
            <p:ph type="title"/>
          </p:nvPr>
        </p:nvSpPr>
        <p:spPr>
          <a:xfrm>
            <a:off x="740664" y="484632"/>
            <a:ext cx="9553518" cy="1080938"/>
          </a:xfrm>
        </p:spPr>
        <p:txBody>
          <a:bodyPr>
            <a:noAutofit/>
          </a:bodyPr>
          <a:lstStyle/>
          <a:p>
            <a:r>
              <a:rPr lang="en-US" sz="4000"/>
              <a:t>MSFWs Contacted by Full-time Outreach Offices</a:t>
            </a:r>
          </a:p>
        </p:txBody>
      </p:sp>
      <p:graphicFrame>
        <p:nvGraphicFramePr>
          <p:cNvPr id="13" name="Chart Placeholder 12">
            <a:extLst>
              <a:ext uri="{FF2B5EF4-FFF2-40B4-BE49-F238E27FC236}">
                <a16:creationId xmlns:a16="http://schemas.microsoft.com/office/drawing/2014/main" id="{1B41875A-C012-8F66-9E57-AEF967B26A62}"/>
              </a:ext>
              <a:ext uri="{C183D7F6-B498-43B3-948B-1728B52AA6E4}">
                <adec:decorative xmlns:adec="http://schemas.microsoft.com/office/drawing/2017/decorative" val="1"/>
              </a:ext>
            </a:extLst>
          </p:cNvPr>
          <p:cNvGraphicFramePr>
            <a:graphicFrameLocks noGrp="1"/>
          </p:cNvGraphicFramePr>
          <p:nvPr>
            <p:ph type="chart" sz="quarter" idx="13"/>
            <p:extLst>
              <p:ext uri="{D42A27DB-BD31-4B8C-83A1-F6EECF244321}">
                <p14:modId xmlns:p14="http://schemas.microsoft.com/office/powerpoint/2010/main" val="2496315248"/>
              </p:ext>
            </p:extLst>
          </p:nvPr>
        </p:nvGraphicFramePr>
        <p:xfrm>
          <a:off x="197837" y="1867014"/>
          <a:ext cx="10934662" cy="42986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03874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2A872-F90E-9DB1-8686-05551049DA0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E3CBE9-D9AE-8B60-F301-535A582F8C44}"/>
              </a:ext>
            </a:extLst>
          </p:cNvPr>
          <p:cNvSpPr>
            <a:spLocks noGrp="1"/>
          </p:cNvSpPr>
          <p:nvPr>
            <p:ph type="title"/>
          </p:nvPr>
        </p:nvSpPr>
        <p:spPr>
          <a:xfrm>
            <a:off x="311499" y="753228"/>
            <a:ext cx="9982683" cy="1080938"/>
          </a:xfrm>
        </p:spPr>
        <p:txBody>
          <a:bodyPr>
            <a:normAutofit/>
          </a:bodyPr>
          <a:lstStyle/>
          <a:p>
            <a:r>
              <a:rPr kumimoji="0" lang="en-US" sz="3200" b="0" i="0" u="none" strike="noStrike" kern="1200" cap="none" spc="0" normalizeH="0" baseline="0" noProof="0">
                <a:ln>
                  <a:noFill/>
                </a:ln>
                <a:solidFill>
                  <a:srgbClr val="FFFFFF"/>
                </a:solidFill>
                <a:effectLst/>
                <a:uLnTx/>
                <a:uFillTx/>
                <a:latin typeface="+mj-lt"/>
                <a:ea typeface="+mj-ea"/>
                <a:cs typeface="+mj-cs"/>
              </a:rPr>
              <a:t>MSFWs Served by Region</a:t>
            </a:r>
          </a:p>
        </p:txBody>
      </p:sp>
      <p:graphicFrame>
        <p:nvGraphicFramePr>
          <p:cNvPr id="8" name="Chart 7">
            <a:extLst>
              <a:ext uri="{FF2B5EF4-FFF2-40B4-BE49-F238E27FC236}">
                <a16:creationId xmlns:a16="http://schemas.microsoft.com/office/drawing/2014/main" id="{C1EBCC66-FDC5-F5D8-26F8-90DCD8D9532A}"/>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68561179"/>
              </p:ext>
            </p:extLst>
          </p:nvPr>
        </p:nvGraphicFramePr>
        <p:xfrm>
          <a:off x="440209" y="2310937"/>
          <a:ext cx="10966702" cy="379383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631DB591-3EE8-BF75-5515-672A21EFE0CD}"/>
              </a:ext>
            </a:extLst>
          </p:cNvPr>
          <p:cNvSpPr txBox="1"/>
          <p:nvPr/>
        </p:nvSpPr>
        <p:spPr>
          <a:xfrm>
            <a:off x="387929" y="1910827"/>
            <a:ext cx="11018982" cy="400110"/>
          </a:xfrm>
          <a:prstGeom prst="rect">
            <a:avLst/>
          </a:prstGeom>
          <a:noFill/>
        </p:spPr>
        <p:txBody>
          <a:bodyPr wrap="square" rtlCol="0">
            <a:spAutoFit/>
          </a:bodyPr>
          <a:lstStyle/>
          <a:p>
            <a:pPr lvl="0" algn="ctr">
              <a:defRPr sz="1400" b="0" i="0" u="none" strike="noStrike" kern="1200" spc="0" baseline="0">
                <a:solidFill>
                  <a:prstClr val="black">
                    <a:lumMod val="65000"/>
                    <a:lumOff val="35000"/>
                  </a:prstClr>
                </a:solidFill>
                <a:latin typeface="Century Gothic" panose="020B0502020202020204" pitchFamily="34" charset="0"/>
                <a:ea typeface="+mn-ea"/>
                <a:cs typeface="+mn-cs"/>
              </a:defRPr>
            </a:pPr>
            <a:r>
              <a:rPr lang="en-US" sz="2000">
                <a:solidFill>
                  <a:srgbClr val="135273"/>
                </a:solidFill>
              </a:rPr>
              <a:t>July 2023 through April 2026</a:t>
            </a:r>
            <a:r>
              <a:rPr lang="en-US" sz="2000">
                <a:solidFill>
                  <a:srgbClr val="124A79"/>
                </a:solidFill>
              </a:rPr>
              <a:t> </a:t>
            </a:r>
            <a:r>
              <a:rPr lang="en-US" sz="1600">
                <a:solidFill>
                  <a:srgbClr val="124A79"/>
                </a:solidFill>
              </a:rPr>
              <a:t>(* 2025-26 Shows Partial Program Year)</a:t>
            </a:r>
            <a:endParaRPr lang="en-US" sz="1600">
              <a:solidFill>
                <a:srgbClr val="135273"/>
              </a:solidFill>
            </a:endParaRPr>
          </a:p>
        </p:txBody>
      </p:sp>
    </p:spTree>
    <p:extLst>
      <p:ext uri="{BB962C8B-B14F-4D97-AF65-F5344CB8AC3E}">
        <p14:creationId xmlns:p14="http://schemas.microsoft.com/office/powerpoint/2010/main" val="977516439"/>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78222-FDDE-6972-041E-FAEF03D241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50E8B95-476A-7FE8-CAEA-1605A024D6BB}"/>
              </a:ext>
            </a:extLst>
          </p:cNvPr>
          <p:cNvSpPr>
            <a:spLocks noGrp="1"/>
          </p:cNvSpPr>
          <p:nvPr>
            <p:ph type="title"/>
          </p:nvPr>
        </p:nvSpPr>
        <p:spPr>
          <a:xfrm>
            <a:off x="211667" y="622169"/>
            <a:ext cx="10586413" cy="1348033"/>
          </a:xfrm>
        </p:spPr>
        <p:txBody>
          <a:bodyPr>
            <a:normAutofit/>
          </a:bodyPr>
          <a:lstStyle/>
          <a:p>
            <a:r>
              <a:rPr kumimoji="0" lang="en-US" sz="2600" b="0" i="0" u="none" strike="noStrike" kern="1200" cap="none" spc="0" normalizeH="0" baseline="0" noProof="0">
                <a:ln>
                  <a:noFill/>
                </a:ln>
                <a:solidFill>
                  <a:srgbClr val="FFFFFF"/>
                </a:solidFill>
                <a:effectLst/>
                <a:uLnTx/>
                <a:uFillTx/>
                <a:latin typeface="+mj-lt"/>
                <a:ea typeface="+mj-ea"/>
                <a:cs typeface="+mj-cs"/>
              </a:rPr>
              <a:t> MSFWs Served by Full Time Outreach Offices</a:t>
            </a:r>
          </a:p>
        </p:txBody>
      </p:sp>
      <p:graphicFrame>
        <p:nvGraphicFramePr>
          <p:cNvPr id="8" name="Chart 7">
            <a:extLst>
              <a:ext uri="{FF2B5EF4-FFF2-40B4-BE49-F238E27FC236}">
                <a16:creationId xmlns:a16="http://schemas.microsoft.com/office/drawing/2014/main" id="{8B1C98EA-E009-CBE6-E2DC-5C0B95C41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3058989"/>
              </p:ext>
            </p:extLst>
          </p:nvPr>
        </p:nvGraphicFramePr>
        <p:xfrm>
          <a:off x="0" y="1970202"/>
          <a:ext cx="11604567" cy="4265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3796242"/>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465638-2B3F-FD9A-BA45-8D746DF57624}"/>
              </a:ext>
            </a:extLst>
          </p:cNvPr>
          <p:cNvSpPr>
            <a:spLocks noGrp="1"/>
          </p:cNvSpPr>
          <p:nvPr>
            <p:ph type="title"/>
          </p:nvPr>
        </p:nvSpPr>
        <p:spPr>
          <a:xfrm>
            <a:off x="680321" y="486528"/>
            <a:ext cx="9613861" cy="1080938"/>
          </a:xfrm>
        </p:spPr>
        <p:txBody>
          <a:bodyPr>
            <a:normAutofit/>
          </a:bodyPr>
          <a:lstStyle/>
          <a:p>
            <a:r>
              <a:rPr lang="en-US" sz="4000"/>
              <a:t>Changes to Share</a:t>
            </a:r>
          </a:p>
        </p:txBody>
      </p:sp>
      <p:sp>
        <p:nvSpPr>
          <p:cNvPr id="6" name="Text Placeholder 5">
            <a:extLst>
              <a:ext uri="{FF2B5EF4-FFF2-40B4-BE49-F238E27FC236}">
                <a16:creationId xmlns:a16="http://schemas.microsoft.com/office/drawing/2014/main" id="{E06831FC-BBD6-5EAA-455B-DFFDF086E752}"/>
              </a:ext>
            </a:extLst>
          </p:cNvPr>
          <p:cNvSpPr>
            <a:spLocks noGrp="1"/>
          </p:cNvSpPr>
          <p:nvPr>
            <p:ph type="body" sz="quarter" idx="15"/>
          </p:nvPr>
        </p:nvSpPr>
        <p:spPr>
          <a:xfrm>
            <a:off x="1027144" y="2377862"/>
            <a:ext cx="7458488" cy="3364570"/>
          </a:xfrm>
        </p:spPr>
        <p:txBody>
          <a:bodyPr/>
          <a:lstStyle/>
          <a:p>
            <a:pPr marL="285750" lvl="0" indent="-285750">
              <a:spcBef>
                <a:spcPts val="0"/>
              </a:spcBef>
              <a:spcAft>
                <a:spcPts val="100"/>
              </a:spcAft>
              <a:buClrTx/>
              <a:buSzTx/>
              <a:buFont typeface="Arial" panose="020B0604020202020204" pitchFamily="34" charset="0"/>
              <a:buChar char="•"/>
              <a:defRPr/>
            </a:pPr>
            <a:r>
              <a:rPr lang="en-US" sz="3200" dirty="0">
                <a:solidFill>
                  <a:srgbClr val="274A67"/>
                </a:solidFill>
                <a:ea typeface="Lato" panose="020F0502020204030203" pitchFamily="34" charset="0"/>
                <a:cs typeface="Lato" panose="020F0502020204030203" pitchFamily="34" charset="0"/>
              </a:rPr>
              <a:t>June 17-18 MSFW In-Person Summit</a:t>
            </a:r>
            <a:br>
              <a:rPr lang="en-US" sz="3200" dirty="0">
                <a:solidFill>
                  <a:srgbClr val="274A67"/>
                </a:solidFill>
                <a:ea typeface="Lato" panose="020F0502020204030203" pitchFamily="34" charset="0"/>
                <a:cs typeface="Lato" panose="020F0502020204030203" pitchFamily="34" charset="0"/>
              </a:rPr>
            </a:br>
            <a:endParaRPr lang="en-US" sz="3200" dirty="0">
              <a:solidFill>
                <a:srgbClr val="274A67"/>
              </a:solidFill>
              <a:ea typeface="Lato" panose="020F0502020204030203" pitchFamily="34" charset="0"/>
              <a:cs typeface="Lato" panose="020F0502020204030203" pitchFamily="34" charset="0"/>
            </a:endParaRPr>
          </a:p>
          <a:p>
            <a:pPr marL="285750" lvl="0" indent="-285750">
              <a:spcBef>
                <a:spcPts val="0"/>
              </a:spcBef>
              <a:spcAft>
                <a:spcPts val="100"/>
              </a:spcAft>
              <a:buClrTx/>
              <a:buSzTx/>
              <a:buFont typeface="Arial" panose="020B0604020202020204" pitchFamily="34" charset="0"/>
              <a:buChar char="•"/>
              <a:defRPr/>
            </a:pPr>
            <a:r>
              <a:rPr lang="en-US" sz="3200" dirty="0">
                <a:solidFill>
                  <a:srgbClr val="274A67"/>
                </a:solidFill>
                <a:ea typeface="Lato" panose="020F0502020204030203" pitchFamily="34" charset="0"/>
                <a:cs typeface="Lato" panose="020F0502020204030203" pitchFamily="34" charset="0"/>
              </a:rPr>
              <a:t>Thank you, LNI, for recent meetings and partnership</a:t>
            </a:r>
          </a:p>
        </p:txBody>
      </p:sp>
    </p:spTree>
    <p:extLst>
      <p:ext uri="{BB962C8B-B14F-4D97-AF65-F5344CB8AC3E}">
        <p14:creationId xmlns:p14="http://schemas.microsoft.com/office/powerpoint/2010/main" val="307254233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A6333-FC09-930E-0861-424271FDE6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7428A8-9F43-67BE-61A2-6C9F9D2F07A3}"/>
              </a:ext>
            </a:extLst>
          </p:cNvPr>
          <p:cNvSpPr>
            <a:spLocks noGrp="1"/>
          </p:cNvSpPr>
          <p:nvPr>
            <p:ph type="ctrTitle"/>
          </p:nvPr>
        </p:nvSpPr>
        <p:spPr>
          <a:xfrm>
            <a:off x="552727" y="2712443"/>
            <a:ext cx="8463682" cy="1373070"/>
          </a:xfrm>
        </p:spPr>
        <p:txBody>
          <a:bodyPr anchor="ctr">
            <a:noAutofit/>
          </a:bodyPr>
          <a:lstStyle/>
          <a:p>
            <a:pPr algn="l"/>
            <a:r>
              <a:rPr lang="en-US" sz="3600" dirty="0">
                <a:latin typeface="Bitter"/>
              </a:rPr>
              <a:t>Updates to WorkSourceWA.com</a:t>
            </a:r>
            <a:endParaRPr lang="en-US" sz="3600" dirty="0"/>
          </a:p>
        </p:txBody>
      </p:sp>
      <p:sp>
        <p:nvSpPr>
          <p:cNvPr id="5" name="Rectangle: Rounded Corners 4">
            <a:extLst>
              <a:ext uri="{FF2B5EF4-FFF2-40B4-BE49-F238E27FC236}">
                <a16:creationId xmlns:a16="http://schemas.microsoft.com/office/drawing/2014/main" id="{DFA4AEE3-D07A-019E-408B-17AE772DB7C3}"/>
              </a:ext>
            </a:extLst>
          </p:cNvPr>
          <p:cNvSpPr/>
          <p:nvPr/>
        </p:nvSpPr>
        <p:spPr>
          <a:xfrm>
            <a:off x="14378" y="4378362"/>
            <a:ext cx="9275662" cy="595177"/>
          </a:xfrm>
          <a:prstGeom prst="roundRect">
            <a:avLst>
              <a:gd name="adj" fmla="val 49079"/>
            </a:avLst>
          </a:prstGeom>
          <a:solidFill>
            <a:srgbClr val="D4D4D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2743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04144"/>
                </a:solidFill>
                <a:effectLst/>
                <a:uLnTx/>
                <a:uFillTx/>
                <a:latin typeface="Lato"/>
                <a:ea typeface="Lato"/>
                <a:cs typeface="Lato"/>
              </a:rPr>
              <a:t>Michelle Griffith, Regional Operations Manager, Workforce Services Division</a:t>
            </a:r>
          </a:p>
        </p:txBody>
      </p:sp>
    </p:spTree>
    <p:extLst>
      <p:ext uri="{BB962C8B-B14F-4D97-AF65-F5344CB8AC3E}">
        <p14:creationId xmlns:p14="http://schemas.microsoft.com/office/powerpoint/2010/main" val="169066535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B6E2122-6A0A-AEC6-F415-1C9C302B138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4245" y="1807285"/>
            <a:ext cx="7680960" cy="4862456"/>
          </a:xfrm>
          <a:prstGeom prst="rect">
            <a:avLst/>
          </a:prstGeom>
          <a:noFill/>
        </p:spPr>
      </p:pic>
      <p:sp>
        <p:nvSpPr>
          <p:cNvPr id="21" name="Text Placeholder 2">
            <a:extLst>
              <a:ext uri="{FF2B5EF4-FFF2-40B4-BE49-F238E27FC236}">
                <a16:creationId xmlns:a16="http://schemas.microsoft.com/office/drawing/2014/main" id="{E56312DE-EC50-D0FB-D565-E551B9251854}"/>
              </a:ext>
            </a:extLst>
          </p:cNvPr>
          <p:cNvSpPr>
            <a:spLocks noGrp="1"/>
          </p:cNvSpPr>
          <p:nvPr>
            <p:ph sz="quarter" idx="4"/>
          </p:nvPr>
        </p:nvSpPr>
        <p:spPr>
          <a:xfrm>
            <a:off x="8283389" y="2509145"/>
            <a:ext cx="3564366" cy="3685226"/>
          </a:xfrm>
        </p:spPr>
        <p:txBody>
          <a:bodyPr>
            <a:normAutofit/>
          </a:bodyPr>
          <a:lstStyle/>
          <a:p>
            <a:endParaRPr lang="en-US" sz="1300" dirty="0"/>
          </a:p>
          <a:p>
            <a:pPr marL="0" indent="0">
              <a:buNone/>
            </a:pPr>
            <a:endParaRPr lang="en-US" sz="1300" dirty="0"/>
          </a:p>
          <a:p>
            <a:pPr marL="0" indent="0">
              <a:buNone/>
            </a:pPr>
            <a:r>
              <a:rPr lang="en-US" sz="2000" dirty="0"/>
              <a:t>More information can be found here:</a:t>
            </a:r>
          </a:p>
          <a:p>
            <a:pPr marL="0" indent="0">
              <a:buNone/>
            </a:pPr>
            <a:endParaRPr lang="en-US" sz="2000" dirty="0"/>
          </a:p>
          <a:p>
            <a:pPr marL="0" indent="0">
              <a:buNone/>
            </a:pPr>
            <a:r>
              <a:rPr lang="en-US" sz="2000" dirty="0"/>
              <a:t> </a:t>
            </a:r>
            <a:r>
              <a:rPr lang="en-US" sz="2000" dirty="0">
                <a:hlinkClick r:id="rId4"/>
              </a:rPr>
              <a:t>WorkSourceWA key changes</a:t>
            </a:r>
            <a:endParaRPr lang="en-US" sz="2000" dirty="0"/>
          </a:p>
        </p:txBody>
      </p:sp>
      <p:sp>
        <p:nvSpPr>
          <p:cNvPr id="2" name="Title 1">
            <a:extLst>
              <a:ext uri="{FF2B5EF4-FFF2-40B4-BE49-F238E27FC236}">
                <a16:creationId xmlns:a16="http://schemas.microsoft.com/office/drawing/2014/main" id="{93E18D71-B33B-EB1C-0098-C84A5AE12BEA}"/>
              </a:ext>
            </a:extLst>
          </p:cNvPr>
          <p:cNvSpPr>
            <a:spLocks noGrp="1"/>
          </p:cNvSpPr>
          <p:nvPr>
            <p:ph type="title"/>
          </p:nvPr>
        </p:nvSpPr>
        <p:spPr>
          <a:xfrm>
            <a:off x="680321" y="527524"/>
            <a:ext cx="9613861" cy="1080938"/>
          </a:xfrm>
        </p:spPr>
        <p:txBody>
          <a:bodyPr anchor="ctr">
            <a:normAutofit/>
          </a:bodyPr>
          <a:lstStyle/>
          <a:p>
            <a:r>
              <a:rPr lang="en-US" dirty="0"/>
              <a:t>What’s changing: impacts and improvement</a:t>
            </a:r>
          </a:p>
        </p:txBody>
      </p:sp>
    </p:spTree>
    <p:extLst>
      <p:ext uri="{BB962C8B-B14F-4D97-AF65-F5344CB8AC3E}">
        <p14:creationId xmlns:p14="http://schemas.microsoft.com/office/powerpoint/2010/main" val="26986451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AC1F3-0D26-734D-7ED9-6C900CF53DFA}"/>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483C01B5-D7F6-8D5E-D0EC-583C713F2699}"/>
              </a:ext>
            </a:extLst>
          </p:cNvPr>
          <p:cNvSpPr>
            <a:spLocks noGrp="1"/>
          </p:cNvSpPr>
          <p:nvPr>
            <p:ph type="body" sz="quarter" idx="17"/>
          </p:nvPr>
        </p:nvSpPr>
        <p:spPr>
          <a:xfrm>
            <a:off x="714375" y="2073275"/>
            <a:ext cx="2200947" cy="3884613"/>
          </a:xfrm>
        </p:spPr>
        <p:txBody>
          <a:bodyPr>
            <a:normAutofit/>
          </a:bodyPr>
          <a:lstStyle/>
          <a:p>
            <a:r>
              <a:rPr lang="en-US" dirty="0">
                <a:solidFill>
                  <a:srgbClr val="5E5F62">
                    <a:lumMod val="75000"/>
                  </a:srgbClr>
                </a:solidFill>
              </a:rPr>
              <a:t>ESD is committed to supporting both employer and job seekers through this transition</a:t>
            </a:r>
          </a:p>
          <a:p>
            <a:endParaRPr lang="en-US" dirty="0">
              <a:solidFill>
                <a:srgbClr val="5E5F62">
                  <a:lumMod val="75000"/>
                </a:srgbClr>
              </a:solidFill>
            </a:endParaRPr>
          </a:p>
          <a:p>
            <a:r>
              <a:rPr lang="en-US" dirty="0">
                <a:solidFill>
                  <a:srgbClr val="5E5F62">
                    <a:lumMod val="75000"/>
                  </a:srgbClr>
                </a:solidFill>
                <a:hlinkClick r:id="rId3"/>
              </a:rPr>
              <a:t>WorkSourceWA printable handout employer</a:t>
            </a:r>
            <a:endParaRPr lang="en-US" dirty="0">
              <a:solidFill>
                <a:srgbClr val="5E5F62">
                  <a:lumMod val="75000"/>
                </a:srgbClr>
              </a:solidFill>
            </a:endParaRPr>
          </a:p>
          <a:p>
            <a:endParaRPr lang="en-US" dirty="0">
              <a:solidFill>
                <a:srgbClr val="5E5F62">
                  <a:lumMod val="75000"/>
                </a:srgbClr>
              </a:solidFill>
            </a:endParaRPr>
          </a:p>
          <a:p>
            <a:r>
              <a:rPr lang="en-US" dirty="0">
                <a:hlinkClick r:id="rId4"/>
              </a:rPr>
              <a:t>WorkSourceWA</a:t>
            </a:r>
            <a:endParaRPr lang="en-US" dirty="0">
              <a:solidFill>
                <a:srgbClr val="5E5F62">
                  <a:lumMod val="75000"/>
                </a:srgbClr>
              </a:solidFill>
            </a:endParaRPr>
          </a:p>
        </p:txBody>
      </p:sp>
      <p:sp>
        <p:nvSpPr>
          <p:cNvPr id="2" name="Title 1">
            <a:extLst>
              <a:ext uri="{FF2B5EF4-FFF2-40B4-BE49-F238E27FC236}">
                <a16:creationId xmlns:a16="http://schemas.microsoft.com/office/drawing/2014/main" id="{C8EA285D-AC68-CA4C-2AA7-05091A1D123E}"/>
              </a:ext>
            </a:extLst>
          </p:cNvPr>
          <p:cNvSpPr>
            <a:spLocks noGrp="1"/>
          </p:cNvSpPr>
          <p:nvPr>
            <p:ph type="title"/>
          </p:nvPr>
        </p:nvSpPr>
        <p:spPr>
          <a:xfrm>
            <a:off x="680321" y="527524"/>
            <a:ext cx="9613861" cy="1080938"/>
          </a:xfrm>
        </p:spPr>
        <p:txBody>
          <a:bodyPr anchor="ctr">
            <a:normAutofit/>
          </a:bodyPr>
          <a:lstStyle/>
          <a:p>
            <a:r>
              <a:rPr lang="en-US" dirty="0"/>
              <a:t>What to expect</a:t>
            </a:r>
          </a:p>
        </p:txBody>
      </p:sp>
      <p:graphicFrame>
        <p:nvGraphicFramePr>
          <p:cNvPr id="5" name="Content Placeholder 2">
            <a:extLst>
              <a:ext uri="{FF2B5EF4-FFF2-40B4-BE49-F238E27FC236}">
                <a16:creationId xmlns:a16="http://schemas.microsoft.com/office/drawing/2014/main" id="{7CF93A4B-06FB-461D-B5A3-44D6499DE176}"/>
              </a:ext>
              <a:ext uri="{C183D7F6-B498-43B3-948B-1728B52AA6E4}">
                <adec:decorative xmlns:adec="http://schemas.microsoft.com/office/drawing/2017/decorative" val="1"/>
              </a:ext>
            </a:extLst>
          </p:cNvPr>
          <p:cNvGraphicFramePr>
            <a:graphicFrameLocks noGrp="1"/>
          </p:cNvGraphicFramePr>
          <p:nvPr>
            <p:ph type="chart" sz="quarter" idx="18"/>
            <p:extLst>
              <p:ext uri="{D42A27DB-BD31-4B8C-83A1-F6EECF244321}">
                <p14:modId xmlns:p14="http://schemas.microsoft.com/office/powerpoint/2010/main" val="1475680147"/>
              </p:ext>
            </p:extLst>
          </p:nvPr>
        </p:nvGraphicFramePr>
        <p:xfrm>
          <a:off x="3609089" y="2000250"/>
          <a:ext cx="7868536" cy="39576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3354877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8222AB-D0F1-4093-BB33-88E32F4BCFFE}"/>
              </a:ext>
            </a:extLst>
          </p:cNvPr>
          <p:cNvSpPr>
            <a:spLocks noGrp="1"/>
          </p:cNvSpPr>
          <p:nvPr>
            <p:ph type="title"/>
          </p:nvPr>
        </p:nvSpPr>
        <p:spPr/>
        <p:txBody>
          <a:bodyPr/>
          <a:lstStyle/>
          <a:p>
            <a:r>
              <a:rPr lang="en-US">
                <a:latin typeface="Bitter"/>
              </a:rPr>
              <a:t>Housekeeping</a:t>
            </a:r>
          </a:p>
        </p:txBody>
      </p:sp>
      <p:sp>
        <p:nvSpPr>
          <p:cNvPr id="2" name="Content Placeholder 1">
            <a:extLst>
              <a:ext uri="{FF2B5EF4-FFF2-40B4-BE49-F238E27FC236}">
                <a16:creationId xmlns:a16="http://schemas.microsoft.com/office/drawing/2014/main" id="{8342046F-8A5F-32CF-0435-2CD3D122B78B}"/>
              </a:ext>
            </a:extLst>
          </p:cNvPr>
          <p:cNvSpPr>
            <a:spLocks noGrp="1"/>
          </p:cNvSpPr>
          <p:nvPr>
            <p:ph idx="1"/>
          </p:nvPr>
        </p:nvSpPr>
        <p:spPr>
          <a:xfrm>
            <a:off x="680321" y="1991816"/>
            <a:ext cx="9613861" cy="4046826"/>
          </a:xfrm>
        </p:spPr>
        <p:txBody>
          <a:bodyPr vert="horz" lIns="91440" tIns="45720" rIns="91440" bIns="45720" rtlCol="0" anchor="t">
            <a:normAutofit/>
          </a:bodyPr>
          <a:lstStyle/>
          <a:p>
            <a:pPr marL="0" indent="0">
              <a:spcBef>
                <a:spcPts val="200"/>
              </a:spcBef>
              <a:buNone/>
            </a:pPr>
            <a:r>
              <a:rPr lang="en-US" dirty="0">
                <a:solidFill>
                  <a:srgbClr val="274A67"/>
                </a:solidFill>
                <a:latin typeface="Bitter"/>
              </a:rPr>
              <a:t>RECORDING ANNOUNCEMENT: </a:t>
            </a:r>
          </a:p>
          <a:p>
            <a:pPr marL="0" indent="0">
              <a:spcBef>
                <a:spcPts val="200"/>
              </a:spcBef>
              <a:spcAft>
                <a:spcPts val="1200"/>
              </a:spcAft>
              <a:buNone/>
            </a:pPr>
            <a:r>
              <a:rPr lang="en-US" sz="2000" dirty="0">
                <a:solidFill>
                  <a:srgbClr val="274A67"/>
                </a:solidFill>
              </a:rPr>
              <a:t>This meeting is being recorded. Please be advised that your image and voice will be captured and recorded during the videoconference. Your participation in this videoconference equals consent to be recorded.</a:t>
            </a:r>
          </a:p>
          <a:p>
            <a:pPr marL="0" indent="0">
              <a:spcBef>
                <a:spcPts val="200"/>
              </a:spcBef>
              <a:spcAft>
                <a:spcPts val="1200"/>
              </a:spcAft>
              <a:buNone/>
            </a:pPr>
            <a:endParaRPr lang="en-US" sz="2800" dirty="0">
              <a:solidFill>
                <a:srgbClr val="274A67"/>
              </a:solidFill>
            </a:endParaRPr>
          </a:p>
          <a:p>
            <a:pPr marL="0" indent="0">
              <a:lnSpc>
                <a:spcPct val="100000"/>
              </a:lnSpc>
              <a:spcBef>
                <a:spcPts val="600"/>
              </a:spcBef>
              <a:buNone/>
            </a:pPr>
            <a:r>
              <a:rPr lang="es-ES" dirty="0">
                <a:solidFill>
                  <a:srgbClr val="274A67"/>
                </a:solidFill>
                <a:latin typeface="Bitter"/>
              </a:rPr>
              <a:t>ANUNCIO GRABADO: </a:t>
            </a:r>
          </a:p>
          <a:p>
            <a:pPr marL="0" indent="0">
              <a:lnSpc>
                <a:spcPct val="100000"/>
              </a:lnSpc>
              <a:spcBef>
                <a:spcPts val="200"/>
              </a:spcBef>
              <a:spcAft>
                <a:spcPts val="1200"/>
              </a:spcAft>
              <a:buNone/>
            </a:pPr>
            <a:r>
              <a:rPr lang="es-ES" sz="2000" dirty="0">
                <a:solidFill>
                  <a:srgbClr val="274A67"/>
                </a:solidFill>
              </a:rPr>
              <a:t>Esta junta está siendo grabada. Por favor tenga en cuenta que su imagen y voz serán capturados y grabados durante la video-conferencia. Su participación en esta video-conferencia significa dar consentimiento de ser grabado.</a:t>
            </a:r>
            <a:endParaRPr lang="en-US" sz="2000" dirty="0">
              <a:solidFill>
                <a:srgbClr val="274A67"/>
              </a:solidFill>
            </a:endParaRPr>
          </a:p>
          <a:p>
            <a:pPr marL="0" indent="0">
              <a:spcBef>
                <a:spcPts val="200"/>
              </a:spcBef>
              <a:buNone/>
            </a:pPr>
            <a:endParaRPr lang="en-US" sz="2800" dirty="0">
              <a:solidFill>
                <a:schemeClr val="bg2">
                  <a:lumMod val="75000"/>
                </a:schemeClr>
              </a:solidFill>
            </a:endParaRPr>
          </a:p>
          <a:p>
            <a:endParaRPr lang="en-US" sz="2800" dirty="0">
              <a:solidFill>
                <a:schemeClr val="bg2">
                  <a:lumMod val="75000"/>
                </a:schemeClr>
              </a:solidFill>
            </a:endParaRPr>
          </a:p>
          <a:p>
            <a:endParaRPr lang="en-US" sz="2800" dirty="0">
              <a:solidFill>
                <a:schemeClr val="bg2">
                  <a:lumMod val="75000"/>
                </a:schemeClr>
              </a:solidFill>
            </a:endParaRPr>
          </a:p>
          <a:p>
            <a:endParaRPr lang="en-US" dirty="0"/>
          </a:p>
        </p:txBody>
      </p:sp>
    </p:spTree>
    <p:extLst>
      <p:ext uri="{BB962C8B-B14F-4D97-AF65-F5344CB8AC3E}">
        <p14:creationId xmlns:p14="http://schemas.microsoft.com/office/powerpoint/2010/main" val="936157423"/>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BA086-3F86-9186-5295-7806A2DBA16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77FDFF2-0B49-01F0-0ADD-15A123AE07A5}"/>
              </a:ext>
            </a:extLst>
          </p:cNvPr>
          <p:cNvSpPr>
            <a:spLocks noGrp="1"/>
          </p:cNvSpPr>
          <p:nvPr>
            <p:ph type="ctrTitle"/>
          </p:nvPr>
        </p:nvSpPr>
        <p:spPr>
          <a:xfrm>
            <a:off x="552727" y="2712443"/>
            <a:ext cx="8463682" cy="1373070"/>
          </a:xfrm>
        </p:spPr>
        <p:txBody>
          <a:bodyPr anchor="ctr">
            <a:noAutofit/>
          </a:bodyPr>
          <a:lstStyle/>
          <a:p>
            <a:pPr algn="l"/>
            <a:r>
              <a:rPr lang="en-US" sz="3600">
                <a:latin typeface="Bitter"/>
              </a:rPr>
              <a:t>Agency updates</a:t>
            </a:r>
            <a:endParaRPr lang="en-US" sz="3600"/>
          </a:p>
        </p:txBody>
      </p:sp>
      <p:sp>
        <p:nvSpPr>
          <p:cNvPr id="5" name="Rectangle: Rounded Corners 4">
            <a:extLst>
              <a:ext uri="{FF2B5EF4-FFF2-40B4-BE49-F238E27FC236}">
                <a16:creationId xmlns:a16="http://schemas.microsoft.com/office/drawing/2014/main" id="{42317C9F-807F-6F1A-2BB7-7E3567D1E933}"/>
              </a:ext>
            </a:extLst>
          </p:cNvPr>
          <p:cNvSpPr/>
          <p:nvPr/>
        </p:nvSpPr>
        <p:spPr>
          <a:xfrm>
            <a:off x="315886" y="4322621"/>
            <a:ext cx="8617398" cy="551168"/>
          </a:xfrm>
          <a:prstGeom prst="roundRect">
            <a:avLst>
              <a:gd name="adj" fmla="val 18915"/>
            </a:avLst>
          </a:prstGeom>
          <a:solidFill>
            <a:srgbClr val="D4D4D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274320" bIns="45720" rtlCol="0" anchor="ctr"/>
          <a:lstStyle/>
          <a:p>
            <a:pPr algn="r">
              <a:defRPr/>
            </a:pPr>
            <a:r>
              <a:rPr lang="en-US" sz="2000">
                <a:solidFill>
                  <a:srgbClr val="404144"/>
                </a:solidFill>
                <a:latin typeface="Lato"/>
                <a:ea typeface="Lato"/>
                <a:cs typeface="Lato"/>
              </a:rPr>
              <a:t>Joy Adams, Director, Employment System Policy &amp; Integrity Division, ESD</a:t>
            </a:r>
          </a:p>
        </p:txBody>
      </p:sp>
    </p:spTree>
    <p:extLst>
      <p:ext uri="{BB962C8B-B14F-4D97-AF65-F5344CB8AC3E}">
        <p14:creationId xmlns:p14="http://schemas.microsoft.com/office/powerpoint/2010/main" val="380960765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BF81F-8C2F-778A-DE5D-8B3656B360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527E7-EAFD-BA2C-0830-4FA0F43D5233}"/>
              </a:ext>
            </a:extLst>
          </p:cNvPr>
          <p:cNvSpPr>
            <a:spLocks noGrp="1"/>
          </p:cNvSpPr>
          <p:nvPr>
            <p:ph type="title"/>
          </p:nvPr>
        </p:nvSpPr>
        <p:spPr>
          <a:xfrm>
            <a:off x="680321" y="719672"/>
            <a:ext cx="9613861" cy="1080938"/>
          </a:xfrm>
        </p:spPr>
        <p:txBody>
          <a:bodyPr>
            <a:normAutofit/>
          </a:bodyPr>
          <a:lstStyle/>
          <a:p>
            <a:r>
              <a:rPr lang="en-US" dirty="0">
                <a:latin typeface="Bitter"/>
              </a:rPr>
              <a:t>Agency updates</a:t>
            </a:r>
          </a:p>
        </p:txBody>
      </p:sp>
      <p:sp>
        <p:nvSpPr>
          <p:cNvPr id="3" name="Content Placeholder 2">
            <a:extLst>
              <a:ext uri="{FF2B5EF4-FFF2-40B4-BE49-F238E27FC236}">
                <a16:creationId xmlns:a16="http://schemas.microsoft.com/office/drawing/2014/main" id="{F8769722-577B-F4A0-BFA5-02FA1126B3A2}"/>
              </a:ext>
            </a:extLst>
          </p:cNvPr>
          <p:cNvSpPr>
            <a:spLocks noGrp="1"/>
          </p:cNvSpPr>
          <p:nvPr>
            <p:ph idx="1"/>
          </p:nvPr>
        </p:nvSpPr>
        <p:spPr>
          <a:xfrm>
            <a:off x="680320" y="2046514"/>
            <a:ext cx="4559337" cy="4091814"/>
          </a:xfrm>
        </p:spPr>
        <p:txBody>
          <a:bodyPr vert="horz" lIns="91440" tIns="45720" rIns="91440" bIns="45720" rtlCol="0" anchor="t">
            <a:normAutofit/>
          </a:bodyPr>
          <a:lstStyle/>
          <a:p>
            <a:pPr marL="0" indent="0">
              <a:lnSpc>
                <a:spcPct val="150000"/>
              </a:lnSpc>
              <a:buNone/>
            </a:pPr>
            <a:r>
              <a:rPr lang="en-US" sz="2800" dirty="0">
                <a:solidFill>
                  <a:srgbClr val="0A5882"/>
                </a:solidFill>
                <a:latin typeface="Bitter" pitchFamily="2" charset="0"/>
                <a:ea typeface="Lato"/>
                <a:cs typeface="Lato"/>
              </a:rPr>
              <a:t>Flood disaster relief:</a:t>
            </a:r>
          </a:p>
          <a:p>
            <a:pPr lvl="1">
              <a:lnSpc>
                <a:spcPct val="150000"/>
              </a:lnSpc>
              <a:buFont typeface="Wingdings" panose="05000000000000000000" pitchFamily="2" charset="2"/>
              <a:buChar char="§"/>
            </a:pPr>
            <a:r>
              <a:rPr lang="en-US" sz="2400" dirty="0">
                <a:solidFill>
                  <a:srgbClr val="0A5882"/>
                </a:solidFill>
                <a:latin typeface="Lato"/>
                <a:ea typeface="Lato"/>
                <a:cs typeface="Lato"/>
              </a:rPr>
              <a:t>Disaster Unemployment Assistance</a:t>
            </a:r>
          </a:p>
          <a:p>
            <a:pPr marL="0" indent="0">
              <a:lnSpc>
                <a:spcPct val="150000"/>
              </a:lnSpc>
              <a:buNone/>
            </a:pPr>
            <a:endParaRPr lang="en-US" sz="2000" dirty="0">
              <a:solidFill>
                <a:srgbClr val="0A5882"/>
              </a:solidFill>
              <a:latin typeface="Bitter" pitchFamily="2" charset="0"/>
            </a:endParaRPr>
          </a:p>
          <a:p>
            <a:pPr marL="0" indent="0">
              <a:lnSpc>
                <a:spcPct val="150000"/>
              </a:lnSpc>
              <a:buNone/>
            </a:pPr>
            <a:r>
              <a:rPr lang="en-US" sz="2800" dirty="0">
                <a:solidFill>
                  <a:srgbClr val="0A5882"/>
                </a:solidFill>
                <a:latin typeface="Bitter" pitchFamily="2" charset="0"/>
              </a:rPr>
              <a:t>WIT launch: June 9, 2026</a:t>
            </a:r>
          </a:p>
          <a:p>
            <a:pPr lvl="1">
              <a:lnSpc>
                <a:spcPct val="150000"/>
              </a:lnSpc>
              <a:buFont typeface="Wingdings" panose="05000000000000000000" pitchFamily="2" charset="2"/>
              <a:buChar char="§"/>
            </a:pPr>
            <a:r>
              <a:rPr lang="en-US" sz="2400" dirty="0">
                <a:solidFill>
                  <a:srgbClr val="0A5882"/>
                </a:solidFill>
                <a:latin typeface="Lato"/>
                <a:ea typeface="Lato"/>
                <a:cs typeface="Lato"/>
              </a:rPr>
              <a:t>In relation to Ag workers</a:t>
            </a:r>
          </a:p>
        </p:txBody>
      </p:sp>
      <p:graphicFrame>
        <p:nvGraphicFramePr>
          <p:cNvPr id="4" name="Object 3" descr="Federal Disaster Unemployment Assistance (DUA) program flyer">
            <a:hlinkClick r:id="rId2" tooltip="Federal Disaster Unemployment Assistance (DUA) program"/>
            <a:extLst>
              <a:ext uri="{FF2B5EF4-FFF2-40B4-BE49-F238E27FC236}">
                <a16:creationId xmlns:a16="http://schemas.microsoft.com/office/drawing/2014/main" id="{0241730D-AED5-37E6-C42B-05361E4C906A}"/>
              </a:ext>
            </a:extLst>
          </p:cNvPr>
          <p:cNvGraphicFramePr>
            <a:graphicFrameLocks noChangeAspect="1"/>
          </p:cNvGraphicFramePr>
          <p:nvPr>
            <p:extLst>
              <p:ext uri="{D42A27DB-BD31-4B8C-83A1-F6EECF244321}">
                <p14:modId xmlns:p14="http://schemas.microsoft.com/office/powerpoint/2010/main" val="959209960"/>
              </p:ext>
            </p:extLst>
          </p:nvPr>
        </p:nvGraphicFramePr>
        <p:xfrm>
          <a:off x="5225999" y="52254"/>
          <a:ext cx="5228702" cy="6766560"/>
        </p:xfrm>
        <a:graphic>
          <a:graphicData uri="http://schemas.openxmlformats.org/presentationml/2006/ole">
            <mc:AlternateContent xmlns:mc="http://schemas.openxmlformats.org/markup-compatibility/2006">
              <mc:Choice xmlns:v="urn:schemas-microsoft-com:vml" Requires="v">
                <p:oleObj name="Acrobat Document" r:id="rId3" imgW="3886052" imgH="5028936" progId="Acrobat.Document.DC">
                  <p:embed/>
                </p:oleObj>
              </mc:Choice>
              <mc:Fallback>
                <p:oleObj name="Acrobat Document" r:id="rId3" imgW="3886052" imgH="5028936" progId="Acrobat.Document.DC">
                  <p:embed/>
                  <p:pic>
                    <p:nvPicPr>
                      <p:cNvPr id="4" name="Object 3" descr="Federal Disaster Unemployment Assistance (DUA) program flyer">
                        <a:hlinkClick r:id="rId2" tooltip="Federal Disaster Unemployment Assistance (DUA) program"/>
                        <a:extLst>
                          <a:ext uri="{FF2B5EF4-FFF2-40B4-BE49-F238E27FC236}">
                            <a16:creationId xmlns:a16="http://schemas.microsoft.com/office/drawing/2014/main" id="{0241730D-AED5-37E6-C42B-05361E4C906A}"/>
                          </a:ext>
                        </a:extLst>
                      </p:cNvPr>
                      <p:cNvPicPr/>
                      <p:nvPr/>
                    </p:nvPicPr>
                    <p:blipFill>
                      <a:blip r:embed="rId4"/>
                      <a:stretch>
                        <a:fillRect/>
                      </a:stretch>
                    </p:blipFill>
                    <p:spPr>
                      <a:xfrm>
                        <a:off x="5225999" y="52254"/>
                        <a:ext cx="5228702" cy="6766560"/>
                      </a:xfrm>
                      <a:prstGeom prst="rect">
                        <a:avLst/>
                      </a:prstGeom>
                    </p:spPr>
                  </p:pic>
                </p:oleObj>
              </mc:Fallback>
            </mc:AlternateContent>
          </a:graphicData>
        </a:graphic>
      </p:graphicFrame>
    </p:spTree>
    <p:extLst>
      <p:ext uri="{BB962C8B-B14F-4D97-AF65-F5344CB8AC3E}">
        <p14:creationId xmlns:p14="http://schemas.microsoft.com/office/powerpoint/2010/main" val="25333954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9757A-BC40-29CB-8612-348FE6CA9B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045C86-41F0-DC13-D8C2-4B4DF5377E84}"/>
              </a:ext>
            </a:extLst>
          </p:cNvPr>
          <p:cNvSpPr>
            <a:spLocks noGrp="1"/>
          </p:cNvSpPr>
          <p:nvPr>
            <p:ph type="title"/>
          </p:nvPr>
        </p:nvSpPr>
        <p:spPr>
          <a:xfrm>
            <a:off x="582347" y="614612"/>
            <a:ext cx="9613861" cy="1080938"/>
          </a:xfrm>
        </p:spPr>
        <p:txBody>
          <a:bodyPr/>
          <a:lstStyle/>
          <a:p>
            <a:r>
              <a:rPr lang="en-US">
                <a:latin typeface="Bitter"/>
              </a:rPr>
              <a:t>Public Comment</a:t>
            </a:r>
          </a:p>
        </p:txBody>
      </p:sp>
      <p:sp>
        <p:nvSpPr>
          <p:cNvPr id="2" name="Content Placeholder 1">
            <a:extLst>
              <a:ext uri="{FF2B5EF4-FFF2-40B4-BE49-F238E27FC236}">
                <a16:creationId xmlns:a16="http://schemas.microsoft.com/office/drawing/2014/main" id="{BCC48B8D-0081-D2D6-0EF6-75B46231C1CB}"/>
              </a:ext>
            </a:extLst>
          </p:cNvPr>
          <p:cNvSpPr>
            <a:spLocks noGrp="1"/>
          </p:cNvSpPr>
          <p:nvPr>
            <p:ph idx="1"/>
          </p:nvPr>
        </p:nvSpPr>
        <p:spPr>
          <a:xfrm>
            <a:off x="719359" y="1852604"/>
            <a:ext cx="9695468" cy="5072743"/>
          </a:xfrm>
          <a:solidFill>
            <a:srgbClr val="F4F4F4"/>
          </a:solidFill>
        </p:spPr>
        <p:txBody>
          <a:bodyPr vert="horz" lIns="91440" tIns="45720" rIns="91440" bIns="45720" rtlCol="0" anchor="t">
            <a:normAutofit fontScale="47500" lnSpcReduction="20000"/>
          </a:bodyPr>
          <a:lstStyle/>
          <a:p>
            <a:pPr marL="0" indent="0">
              <a:spcBef>
                <a:spcPts val="200"/>
              </a:spcBef>
              <a:buNone/>
            </a:pPr>
            <a:r>
              <a:rPr lang="en-US" sz="5100" dirty="0">
                <a:solidFill>
                  <a:srgbClr val="0A5882"/>
                </a:solidFill>
                <a:latin typeface="Bitter"/>
              </a:rPr>
              <a:t>PUBLIC COMMENT: </a:t>
            </a:r>
          </a:p>
          <a:p>
            <a:pPr marL="0" indent="0">
              <a:lnSpc>
                <a:spcPct val="120000"/>
              </a:lnSpc>
              <a:spcBef>
                <a:spcPts val="200"/>
              </a:spcBef>
              <a:spcAft>
                <a:spcPts val="1200"/>
              </a:spcAft>
              <a:buNone/>
            </a:pPr>
            <a:r>
              <a:rPr lang="en-US" sz="3800" dirty="0">
                <a:solidFill>
                  <a:srgbClr val="0A5882"/>
                </a:solidFill>
              </a:rPr>
              <a:t>If you would like to make public comment, including any suggested future agenda items, please state your name and spell it so we can capture it correctly for the minutes, as well as the organization you represent if any. Your comments are being recorded. However, if you would like your comments to be included in the meeting minutes, please submit them in writing via email to Vickie Carlson at Vickie.Carlson@esd.wa.gov.  Please limit your comments to two minutes.</a:t>
            </a:r>
          </a:p>
          <a:p>
            <a:pPr marL="0" indent="0">
              <a:lnSpc>
                <a:spcPct val="120000"/>
              </a:lnSpc>
              <a:spcBef>
                <a:spcPts val="200"/>
              </a:spcBef>
              <a:spcAft>
                <a:spcPts val="1200"/>
              </a:spcAft>
              <a:buNone/>
            </a:pPr>
            <a:endParaRPr lang="es-ES" sz="3800" dirty="0">
              <a:solidFill>
                <a:srgbClr val="274A67"/>
              </a:solidFill>
            </a:endParaRPr>
          </a:p>
          <a:p>
            <a:pPr marL="0" indent="0">
              <a:spcBef>
                <a:spcPts val="200"/>
              </a:spcBef>
              <a:buNone/>
            </a:pPr>
            <a:r>
              <a:rPr lang="es-ES" sz="5100" dirty="0">
                <a:solidFill>
                  <a:srgbClr val="0A5882"/>
                </a:solidFill>
                <a:latin typeface="Bitter"/>
              </a:rPr>
              <a:t>COMENTARIO PUBLICO:</a:t>
            </a:r>
          </a:p>
          <a:p>
            <a:pPr marL="0" indent="0">
              <a:lnSpc>
                <a:spcPct val="120000"/>
              </a:lnSpc>
              <a:spcBef>
                <a:spcPts val="200"/>
              </a:spcBef>
              <a:spcAft>
                <a:spcPts val="600"/>
              </a:spcAft>
              <a:buNone/>
            </a:pPr>
            <a:r>
              <a:rPr lang="es-ES" sz="3800" dirty="0">
                <a:solidFill>
                  <a:srgbClr val="0A5882"/>
                </a:solidFill>
                <a:latin typeface="Lato"/>
                <a:ea typeface="Lato"/>
                <a:cs typeface="Lato"/>
              </a:rPr>
              <a:t>Si desea hacer un comentario público, incluyendo temas </a:t>
            </a:r>
            <a:r>
              <a:rPr lang="es-ES" sz="3800" dirty="0" err="1">
                <a:solidFill>
                  <a:srgbClr val="0A5882"/>
                </a:solidFill>
                <a:latin typeface="Lato"/>
                <a:ea typeface="Lato"/>
                <a:cs typeface="Lato"/>
              </a:rPr>
              <a:t>ó</a:t>
            </a:r>
            <a:r>
              <a:rPr lang="es-ES" sz="3800" dirty="0">
                <a:solidFill>
                  <a:srgbClr val="0A5882"/>
                </a:solidFill>
                <a:latin typeface="Lato"/>
                <a:ea typeface="Lato"/>
                <a:cs typeface="Lato"/>
              </a:rPr>
              <a:t> elementos de </a:t>
            </a:r>
            <a:r>
              <a:rPr lang="en-US" sz="3800" dirty="0" err="1">
                <a:solidFill>
                  <a:srgbClr val="0A5882"/>
                </a:solidFill>
                <a:latin typeface="Lato"/>
                <a:ea typeface="Lato"/>
                <a:cs typeface="Lato"/>
              </a:rPr>
              <a:t>sugerencia</a:t>
            </a:r>
            <a:r>
              <a:rPr lang="es-ES" sz="3800" dirty="0">
                <a:solidFill>
                  <a:srgbClr val="0A5882"/>
                </a:solidFill>
                <a:latin typeface="Lato"/>
                <a:ea typeface="Lato"/>
                <a:cs typeface="Lato"/>
              </a:rPr>
              <a:t> para agendas futuras, por favor indique su nombre y deletréelo para poder capturarlo correctamente en los apuntes de la junta, también indique la organización a la que representa si hay alguna. Sus comentarios están siendo grabados. Sin embargo, si desea que sus comentarios sean incluidos en los apuntes de la junta, por favor envíelos por escrito por correo electrónico a Vickie Carlson a vickie.carlson@esd.wa.gov. Por favor limite sus comentarios a dos minutos.</a:t>
            </a:r>
            <a:endParaRPr lang="en-US" sz="3800" dirty="0">
              <a:solidFill>
                <a:srgbClr val="0A5882"/>
              </a:solidFill>
              <a:latin typeface="Lato"/>
              <a:ea typeface="Lato"/>
              <a:cs typeface="Lato"/>
            </a:endParaRPr>
          </a:p>
          <a:p>
            <a:endParaRPr lang="en-US" sz="2800" dirty="0">
              <a:solidFill>
                <a:schemeClr val="bg2">
                  <a:lumMod val="75000"/>
                </a:schemeClr>
              </a:solidFill>
            </a:endParaRPr>
          </a:p>
          <a:p>
            <a:endParaRPr lang="en-US" sz="2800" dirty="0">
              <a:solidFill>
                <a:schemeClr val="bg2">
                  <a:lumMod val="75000"/>
                </a:schemeClr>
              </a:solidFill>
            </a:endParaRPr>
          </a:p>
          <a:p>
            <a:endParaRPr lang="en-US" dirty="0"/>
          </a:p>
        </p:txBody>
      </p:sp>
    </p:spTree>
    <p:extLst>
      <p:ext uri="{BB962C8B-B14F-4D97-AF65-F5344CB8AC3E}">
        <p14:creationId xmlns:p14="http://schemas.microsoft.com/office/powerpoint/2010/main" val="3316250356"/>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AFF3F-FB98-49DE-0895-551EE55086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91BCD-9F63-93F9-6FBC-8D72DE66B0EF}"/>
              </a:ext>
            </a:extLst>
          </p:cNvPr>
          <p:cNvSpPr>
            <a:spLocks noGrp="1"/>
          </p:cNvSpPr>
          <p:nvPr>
            <p:ph type="title"/>
          </p:nvPr>
        </p:nvSpPr>
        <p:spPr>
          <a:xfrm>
            <a:off x="527921" y="599929"/>
            <a:ext cx="9613861" cy="1080938"/>
          </a:xfrm>
        </p:spPr>
        <p:txBody>
          <a:bodyPr>
            <a:normAutofit/>
          </a:bodyPr>
          <a:lstStyle/>
          <a:p>
            <a:r>
              <a:rPr lang="en-US">
                <a:latin typeface="Bitter"/>
              </a:rPr>
              <a:t>Good of the Order</a:t>
            </a:r>
          </a:p>
        </p:txBody>
      </p:sp>
      <p:sp>
        <p:nvSpPr>
          <p:cNvPr id="3" name="Content Placeholder 2">
            <a:extLst>
              <a:ext uri="{FF2B5EF4-FFF2-40B4-BE49-F238E27FC236}">
                <a16:creationId xmlns:a16="http://schemas.microsoft.com/office/drawing/2014/main" id="{A3E3FA4B-BCCC-8266-3AED-8472C34D1679}"/>
              </a:ext>
            </a:extLst>
          </p:cNvPr>
          <p:cNvSpPr>
            <a:spLocks noGrp="1"/>
          </p:cNvSpPr>
          <p:nvPr>
            <p:ph idx="1"/>
          </p:nvPr>
        </p:nvSpPr>
        <p:spPr>
          <a:xfrm>
            <a:off x="440834" y="1868784"/>
            <a:ext cx="9613861" cy="3599316"/>
          </a:xfrm>
        </p:spPr>
        <p:txBody>
          <a:bodyPr>
            <a:normAutofit/>
          </a:bodyPr>
          <a:lstStyle/>
          <a:p>
            <a:pPr>
              <a:lnSpc>
                <a:spcPct val="150000"/>
              </a:lnSpc>
            </a:pPr>
            <a:r>
              <a:rPr lang="en-US">
                <a:solidFill>
                  <a:srgbClr val="0A5882"/>
                </a:solidFill>
              </a:rPr>
              <a:t>Summary of Meeting</a:t>
            </a:r>
          </a:p>
          <a:p>
            <a:pPr>
              <a:lnSpc>
                <a:spcPct val="150000"/>
              </a:lnSpc>
            </a:pPr>
            <a:r>
              <a:rPr lang="en-US">
                <a:solidFill>
                  <a:srgbClr val="0A5882"/>
                </a:solidFill>
              </a:rPr>
              <a:t>Future Agenda Items</a:t>
            </a:r>
          </a:p>
          <a:p>
            <a:pPr>
              <a:lnSpc>
                <a:spcPct val="150000"/>
              </a:lnSpc>
            </a:pPr>
            <a:r>
              <a:rPr lang="en-US">
                <a:solidFill>
                  <a:srgbClr val="0A5882"/>
                </a:solidFill>
              </a:rPr>
              <a:t>Adjournment</a:t>
            </a:r>
          </a:p>
        </p:txBody>
      </p:sp>
    </p:spTree>
    <p:extLst>
      <p:ext uri="{BB962C8B-B14F-4D97-AF65-F5344CB8AC3E}">
        <p14:creationId xmlns:p14="http://schemas.microsoft.com/office/powerpoint/2010/main" val="93885332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1676CA2-1072-458E-A30B-8DFE318F494F}"/>
              </a:ext>
              <a:ext uri="{C183D7F6-B498-43B3-948B-1728B52AA6E4}">
                <adec:decorative xmlns:adec="http://schemas.microsoft.com/office/drawing/2017/decorative" val="1"/>
              </a:ext>
            </a:extLst>
          </p:cNvPr>
          <p:cNvSpPr/>
          <p:nvPr/>
        </p:nvSpPr>
        <p:spPr>
          <a:xfrm>
            <a:off x="-72390" y="0"/>
            <a:ext cx="12395200" cy="6858000"/>
          </a:xfrm>
          <a:prstGeom prst="rect">
            <a:avLst/>
          </a:prstGeom>
          <a:solidFill>
            <a:srgbClr val="0A58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 name="Picture 2" descr="Graphical user interface, website">
            <a:extLst>
              <a:ext uri="{FF2B5EF4-FFF2-40B4-BE49-F238E27FC236}">
                <a16:creationId xmlns:a16="http://schemas.microsoft.com/office/drawing/2014/main" id="{5610A6A6-7C38-4FC5-A4C8-0F9C6D1A09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277" y="743246"/>
            <a:ext cx="10525678" cy="2189341"/>
          </a:xfrm>
          <a:prstGeom prst="rect">
            <a:avLst/>
          </a:prstGeom>
          <a:ln>
            <a:noFill/>
          </a:ln>
          <a:effectLst>
            <a:softEdge rad="112500"/>
          </a:effectLst>
        </p:spPr>
      </p:pic>
      <p:sp>
        <p:nvSpPr>
          <p:cNvPr id="2" name="Subtitle 8">
            <a:extLst>
              <a:ext uri="{FF2B5EF4-FFF2-40B4-BE49-F238E27FC236}">
                <a16:creationId xmlns:a16="http://schemas.microsoft.com/office/drawing/2014/main" id="{4277D5CD-4822-77CF-E191-9A162ABF1715}"/>
              </a:ext>
            </a:extLst>
          </p:cNvPr>
          <p:cNvSpPr txBox="1">
            <a:spLocks/>
          </p:cNvSpPr>
          <p:nvPr/>
        </p:nvSpPr>
        <p:spPr>
          <a:xfrm>
            <a:off x="2487248" y="3163847"/>
            <a:ext cx="7217503" cy="3462893"/>
          </a:xfrm>
          <a:prstGeom prst="rect">
            <a:avLst/>
          </a:prstGeom>
          <a:ln w="12700">
            <a:solidFill>
              <a:schemeClr val="bg1"/>
            </a:solidFill>
          </a:ln>
        </p:spPr>
        <p:style>
          <a:lnRef idx="0">
            <a:scrgbClr r="0" g="0" b="0"/>
          </a:lnRef>
          <a:fillRef idx="0">
            <a:scrgbClr r="0" g="0" b="0"/>
          </a:fillRef>
          <a:effectRef idx="0">
            <a:scrgbClr r="0" g="0" b="0"/>
          </a:effectRef>
          <a:fontRef idx="minor">
            <a:schemeClr val="accent6"/>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4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6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accent6"/>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accent6"/>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6"/>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6"/>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en-US" sz="3600" b="1" i="0" u="none" strike="noStrike" kern="1200" cap="none" spc="0" normalizeH="0" baseline="0" noProof="0" dirty="0">
                <a:ln>
                  <a:noFill/>
                </a:ln>
                <a:solidFill>
                  <a:srgbClr val="FFFFFF"/>
                </a:solidFill>
                <a:effectLst/>
                <a:uLnTx/>
                <a:uFillTx/>
                <a:latin typeface="Bitter"/>
              </a:rPr>
              <a:t>ASWS Advisory Committee Meeting</a:t>
            </a:r>
          </a:p>
          <a:p>
            <a:pPr marL="0" marR="0" lvl="0" indent="0" algn="ctr"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lang="en-US" sz="3200" dirty="0">
                <a:solidFill>
                  <a:srgbClr val="FFFFFF"/>
                </a:solidFill>
                <a:latin typeface="Bitter"/>
              </a:rPr>
              <a:t>Thursday</a:t>
            </a:r>
            <a:r>
              <a:rPr kumimoji="0" lang="en-US" sz="3200" b="0" i="0" u="none" strike="noStrike" kern="1200" cap="none" spc="0" normalizeH="0" baseline="0" noProof="0" dirty="0">
                <a:ln>
                  <a:noFill/>
                </a:ln>
                <a:solidFill>
                  <a:srgbClr val="FFFFFF"/>
                </a:solidFill>
                <a:effectLst/>
                <a:uLnTx/>
                <a:uFillTx/>
                <a:latin typeface="Bitter"/>
              </a:rPr>
              <a:t>, July 16, 2026</a:t>
            </a:r>
          </a:p>
          <a:p>
            <a:pPr marL="0" marR="0" lvl="0" indent="0" algn="ctr"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lang="en-US" sz="3200" dirty="0">
                <a:solidFill>
                  <a:srgbClr val="FFFFFF"/>
                </a:solidFill>
                <a:latin typeface="Bitter"/>
              </a:rPr>
              <a:t>9</a:t>
            </a:r>
            <a:r>
              <a:rPr kumimoji="0" lang="en-US" sz="3200" b="0" i="0" u="none" strike="noStrike" kern="1200" cap="none" spc="0" normalizeH="0" baseline="0" noProof="0" dirty="0">
                <a:ln>
                  <a:noFill/>
                </a:ln>
                <a:solidFill>
                  <a:srgbClr val="FFFFFF"/>
                </a:solidFill>
                <a:effectLst/>
                <a:uLnTx/>
                <a:uFillTx/>
                <a:latin typeface="Bitter"/>
              </a:rPr>
              <a:t>:00 </a:t>
            </a:r>
            <a:r>
              <a:rPr lang="en-US" sz="3200" dirty="0">
                <a:solidFill>
                  <a:srgbClr val="FFFFFF"/>
                </a:solidFill>
                <a:latin typeface="Bitter"/>
              </a:rPr>
              <a:t>a</a:t>
            </a:r>
            <a:r>
              <a:rPr kumimoji="0" lang="en-US" sz="3200" b="0" i="0" u="none" strike="noStrike" kern="1200" cap="none" spc="0" normalizeH="0" baseline="0" noProof="0" dirty="0">
                <a:ln>
                  <a:noFill/>
                </a:ln>
                <a:solidFill>
                  <a:srgbClr val="FFFFFF"/>
                </a:solidFill>
                <a:effectLst/>
                <a:uLnTx/>
                <a:uFillTx/>
                <a:latin typeface="Bitter"/>
              </a:rPr>
              <a:t>.m. – 12:00 p.m.</a:t>
            </a:r>
          </a:p>
          <a:p>
            <a:pPr marL="0" marR="0" lvl="0" indent="0" algn="ctr"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en-US" sz="3200" b="0" i="0" u="none" strike="noStrike" kern="1200" cap="none" spc="0" normalizeH="0" baseline="0" noProof="0" dirty="0">
                <a:ln>
                  <a:noFill/>
                </a:ln>
                <a:solidFill>
                  <a:srgbClr val="FFFFFF"/>
                </a:solidFill>
                <a:effectLst/>
                <a:uLnTx/>
                <a:uFillTx/>
                <a:latin typeface="Bitter"/>
              </a:rPr>
              <a:t>Zoom</a:t>
            </a:r>
            <a:endParaRPr kumimoji="0" lang="en-US" sz="2400" b="0" i="0" u="none" strike="noStrike" kern="1200" cap="none" spc="0" normalizeH="0" baseline="0" noProof="0" dirty="0">
              <a:ln>
                <a:noFill/>
              </a:ln>
              <a:solidFill>
                <a:srgbClr val="FFFFFF"/>
              </a:solidFill>
              <a:effectLst/>
              <a:uLnTx/>
              <a:uFillTx/>
              <a:latin typeface="Bitter"/>
            </a:endParaRPr>
          </a:p>
        </p:txBody>
      </p:sp>
      <p:sp>
        <p:nvSpPr>
          <p:cNvPr id="4" name="Title 3">
            <a:extLst>
              <a:ext uri="{FF2B5EF4-FFF2-40B4-BE49-F238E27FC236}">
                <a16:creationId xmlns:a16="http://schemas.microsoft.com/office/drawing/2014/main" id="{A279185C-3DB3-BFC1-7DDF-51613FA7F5D3}"/>
              </a:ext>
            </a:extLst>
          </p:cNvPr>
          <p:cNvSpPr>
            <a:spLocks noGrp="1"/>
          </p:cNvSpPr>
          <p:nvPr>
            <p:ph type="title" idx="4294967295"/>
          </p:nvPr>
        </p:nvSpPr>
        <p:spPr>
          <a:xfrm>
            <a:off x="680321" y="-1080938"/>
            <a:ext cx="9613861" cy="1080938"/>
          </a:xfrm>
        </p:spPr>
        <p:txBody>
          <a:bodyPr vert="horz" lIns="91440" tIns="45720" rIns="91440" bIns="45720" rtlCol="0" anchor="b">
            <a:normAutofit/>
          </a:bodyPr>
          <a:lstStyle/>
          <a:p>
            <a:r>
              <a:rPr lang="en-US" dirty="0"/>
              <a:t>Next ASWS Meeting: Thursday, July 16, 2026, from 9AM to 12pm</a:t>
            </a:r>
          </a:p>
        </p:txBody>
      </p:sp>
    </p:spTree>
    <p:extLst>
      <p:ext uri="{BB962C8B-B14F-4D97-AF65-F5344CB8AC3E}">
        <p14:creationId xmlns:p14="http://schemas.microsoft.com/office/powerpoint/2010/main" val="3617210669"/>
      </p:ext>
    </p:extLst>
  </p:cSld>
  <p:clrMapOvr>
    <a:masterClrMapping/>
  </p:clrMapOvr>
  <p:transition>
    <p:pull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06ACEB-1F89-4F35-96FB-30A58637A242}"/>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EF51FB-8AA9-4A2B-B9BF-A0C93E5E907D}"/>
              </a:ext>
            </a:extLst>
          </p:cNvPr>
          <p:cNvSpPr>
            <a:spLocks noGrp="1"/>
          </p:cNvSpPr>
          <p:nvPr>
            <p:ph type="title"/>
          </p:nvPr>
        </p:nvSpPr>
        <p:spPr>
          <a:xfrm>
            <a:off x="230816" y="435006"/>
            <a:ext cx="2982907" cy="1203851"/>
          </a:xfrm>
        </p:spPr>
        <p:txBody>
          <a:bodyPr>
            <a:normAutofit/>
          </a:bodyPr>
          <a:lstStyle/>
          <a:p>
            <a:pPr algn="ctr"/>
            <a:r>
              <a:rPr lang="en-US">
                <a:latin typeface="Bitter"/>
              </a:rPr>
              <a:t>Agenda</a:t>
            </a:r>
            <a:endParaRPr lang="en-US" sz="3200">
              <a:latin typeface="Bitter"/>
            </a:endParaRPr>
          </a:p>
        </p:txBody>
      </p:sp>
      <p:pic>
        <p:nvPicPr>
          <p:cNvPr id="3" name="Picture 2">
            <a:extLst>
              <a:ext uri="{FF2B5EF4-FFF2-40B4-BE49-F238E27FC236}">
                <a16:creationId xmlns:a16="http://schemas.microsoft.com/office/drawing/2014/main" id="{8036441C-43C3-4F65-9408-4535FDDDF48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46320" y="93101"/>
            <a:ext cx="5299359" cy="6857994"/>
          </a:xfrm>
          <a:prstGeom prst="rect">
            <a:avLst/>
          </a:prstGeom>
        </p:spPr>
      </p:pic>
    </p:spTree>
    <p:extLst>
      <p:ext uri="{BB962C8B-B14F-4D97-AF65-F5344CB8AC3E}">
        <p14:creationId xmlns:p14="http://schemas.microsoft.com/office/powerpoint/2010/main" val="38935298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CD336-50CF-FCD1-97AB-16EBC502E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0E3DAA-1B6A-4EFA-46D1-042E0796ECF5}"/>
              </a:ext>
            </a:extLst>
          </p:cNvPr>
          <p:cNvSpPr>
            <a:spLocks noGrp="1"/>
          </p:cNvSpPr>
          <p:nvPr>
            <p:ph type="ctrTitle"/>
          </p:nvPr>
        </p:nvSpPr>
        <p:spPr>
          <a:xfrm>
            <a:off x="566061" y="2909455"/>
            <a:ext cx="8399913" cy="881149"/>
          </a:xfrm>
        </p:spPr>
        <p:txBody>
          <a:bodyPr>
            <a:normAutofit/>
          </a:bodyPr>
          <a:lstStyle/>
          <a:p>
            <a:pPr algn="l"/>
            <a:r>
              <a:rPr lang="en-US" sz="3600">
                <a:latin typeface="Bitter"/>
              </a:rPr>
              <a:t>ASWS Office updates</a:t>
            </a:r>
          </a:p>
        </p:txBody>
      </p:sp>
      <p:sp>
        <p:nvSpPr>
          <p:cNvPr id="7" name="Rectangle: Rounded Corners 6">
            <a:extLst>
              <a:ext uri="{FF2B5EF4-FFF2-40B4-BE49-F238E27FC236}">
                <a16:creationId xmlns:a16="http://schemas.microsoft.com/office/drawing/2014/main" id="{CB9B0401-0B94-5FF6-87E6-5F8C42E9A9B1}"/>
              </a:ext>
            </a:extLst>
          </p:cNvPr>
          <p:cNvSpPr/>
          <p:nvPr/>
        </p:nvSpPr>
        <p:spPr>
          <a:xfrm>
            <a:off x="0" y="4378362"/>
            <a:ext cx="8944984" cy="465781"/>
          </a:xfrm>
          <a:prstGeom prst="roundRect">
            <a:avLst>
              <a:gd name="adj" fmla="val 49079"/>
            </a:avLst>
          </a:prstGeom>
          <a:solidFill>
            <a:srgbClr val="D4D4D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274320" bIns="45720" rtlCol="0" anchor="ctr"/>
          <a:lstStyle/>
          <a:p>
            <a:pPr algn="r">
              <a:defRPr/>
            </a:pPr>
            <a:r>
              <a:rPr lang="en-US" sz="2000">
                <a:solidFill>
                  <a:srgbClr val="404144"/>
                </a:solidFill>
                <a:latin typeface="Lato"/>
                <a:ea typeface="Lato"/>
                <a:cs typeface="Lato"/>
              </a:rPr>
              <a:t>Bertha J. Clayton</a:t>
            </a:r>
            <a:r>
              <a:rPr kumimoji="0" lang="en-US" sz="2000" b="0" i="0" u="none" strike="noStrike" kern="1200" cap="none" spc="0" normalizeH="0" baseline="0" noProof="0">
                <a:ln>
                  <a:noFill/>
                </a:ln>
                <a:solidFill>
                  <a:srgbClr val="404144"/>
                </a:solidFill>
                <a:effectLst/>
                <a:uLnTx/>
                <a:uFillTx/>
                <a:latin typeface="Lato"/>
                <a:ea typeface="Lato"/>
                <a:cs typeface="Lato"/>
              </a:rPr>
              <a:t>, </a:t>
            </a:r>
            <a:r>
              <a:rPr lang="en-US" sz="2000">
                <a:solidFill>
                  <a:srgbClr val="404144"/>
                </a:solidFill>
                <a:latin typeface="Lato"/>
                <a:ea typeface="Lato"/>
                <a:cs typeface="Lato"/>
              </a:rPr>
              <a:t>Director</a:t>
            </a:r>
            <a:r>
              <a:rPr kumimoji="0" lang="en-US" sz="2000" b="0" i="0" u="none" strike="noStrike" kern="1200" cap="none" spc="0" normalizeH="0" baseline="0" noProof="0">
                <a:ln>
                  <a:noFill/>
                </a:ln>
                <a:solidFill>
                  <a:srgbClr val="404144"/>
                </a:solidFill>
                <a:effectLst/>
                <a:uLnTx/>
                <a:uFillTx/>
                <a:latin typeface="Lato"/>
                <a:ea typeface="Lato"/>
                <a:cs typeface="Lato"/>
              </a:rPr>
              <a:t>, ASWS Office</a:t>
            </a:r>
            <a:r>
              <a:rPr lang="en-US" sz="2000">
                <a:solidFill>
                  <a:srgbClr val="404144"/>
                </a:solidFill>
                <a:latin typeface="Lato"/>
                <a:ea typeface="Lato"/>
                <a:cs typeface="Lato"/>
              </a:rPr>
              <a:t>, ESD</a:t>
            </a:r>
            <a:endParaRPr kumimoji="0" lang="en-US" sz="2000" b="0" i="0" u="none" strike="noStrike" kern="1200" cap="none" spc="0" normalizeH="0" baseline="0" noProof="0">
              <a:ln>
                <a:noFill/>
              </a:ln>
              <a:solidFill>
                <a:srgbClr val="404144"/>
              </a:solidFill>
              <a:effectLst/>
              <a:uLnTx/>
              <a:uFillTx/>
              <a:latin typeface="Lato"/>
              <a:ea typeface="Lato"/>
              <a:cs typeface="Lato"/>
            </a:endParaRPr>
          </a:p>
        </p:txBody>
      </p:sp>
    </p:spTree>
    <p:extLst>
      <p:ext uri="{BB962C8B-B14F-4D97-AF65-F5344CB8AC3E}">
        <p14:creationId xmlns:p14="http://schemas.microsoft.com/office/powerpoint/2010/main" val="274012348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D4CA7-38EB-2745-5C6C-BD218C56D26D}"/>
            </a:ext>
          </a:extLst>
        </p:cNvPr>
        <p:cNvGrpSpPr/>
        <p:nvPr/>
      </p:nvGrpSpPr>
      <p:grpSpPr>
        <a:xfrm>
          <a:off x="0" y="0"/>
          <a:ext cx="0" cy="0"/>
          <a:chOff x="0" y="0"/>
          <a:chExt cx="0" cy="0"/>
        </a:xfrm>
      </p:grpSpPr>
      <p:sp>
        <p:nvSpPr>
          <p:cNvPr id="4" name="Title 3" descr="Number of applications &amp; workers requested by AHO table &amp; bar graph.">
            <a:extLst>
              <a:ext uri="{FF2B5EF4-FFF2-40B4-BE49-F238E27FC236}">
                <a16:creationId xmlns:a16="http://schemas.microsoft.com/office/drawing/2014/main" id="{0BDF2431-E26E-2C44-1704-168CBD95A51E}"/>
              </a:ext>
            </a:extLst>
          </p:cNvPr>
          <p:cNvSpPr>
            <a:spLocks noGrp="1"/>
          </p:cNvSpPr>
          <p:nvPr>
            <p:ph type="title"/>
          </p:nvPr>
        </p:nvSpPr>
        <p:spPr>
          <a:xfrm>
            <a:off x="500003" y="527524"/>
            <a:ext cx="10207848" cy="1080938"/>
          </a:xfrm>
        </p:spPr>
        <p:txBody>
          <a:bodyPr>
            <a:normAutofit/>
          </a:bodyPr>
          <a:lstStyle/>
          <a:p>
            <a:r>
              <a:rPr lang="en-US" dirty="0">
                <a:latin typeface="Bitter"/>
              </a:rPr>
              <a:t>ASWS Office updates – Operations &amp; Improvements</a:t>
            </a:r>
            <a:endParaRPr lang="en-US" dirty="0">
              <a:solidFill>
                <a:srgbClr val="FFFFFF"/>
              </a:solidFill>
              <a:latin typeface="Bitter"/>
            </a:endParaRPr>
          </a:p>
        </p:txBody>
      </p:sp>
      <p:sp>
        <p:nvSpPr>
          <p:cNvPr id="12" name="TextBox 11">
            <a:extLst>
              <a:ext uri="{FF2B5EF4-FFF2-40B4-BE49-F238E27FC236}">
                <a16:creationId xmlns:a16="http://schemas.microsoft.com/office/drawing/2014/main" id="{10C05B18-C891-DE69-D04F-05D2C3D2EBD9}"/>
              </a:ext>
            </a:extLst>
          </p:cNvPr>
          <p:cNvSpPr txBox="1"/>
          <p:nvPr/>
        </p:nvSpPr>
        <p:spPr>
          <a:xfrm>
            <a:off x="658544" y="5926476"/>
            <a:ext cx="2128193" cy="307777"/>
          </a:xfrm>
          <a:prstGeom prst="rect">
            <a:avLst/>
          </a:prstGeom>
          <a:noFill/>
        </p:spPr>
        <p:txBody>
          <a:bodyPr wrap="square" rtlCol="0">
            <a:spAutoFit/>
          </a:bodyPr>
          <a:lstStyle/>
          <a:p>
            <a:r>
              <a:rPr lang="en-US" sz="1400">
                <a:solidFill>
                  <a:srgbClr val="0A5882"/>
                </a:solidFill>
                <a:latin typeface="Lato" panose="020F0502020204030203" pitchFamily="34" charset="0"/>
                <a:ea typeface="Lato" panose="020F0502020204030203" pitchFamily="34" charset="0"/>
                <a:cs typeface="Lato" panose="020F0502020204030203" pitchFamily="34" charset="0"/>
              </a:rPr>
              <a:t>Source: ASWS/ESD</a:t>
            </a:r>
          </a:p>
        </p:txBody>
      </p:sp>
      <p:sp>
        <p:nvSpPr>
          <p:cNvPr id="2" name="TextBox 1">
            <a:extLst>
              <a:ext uri="{FF2B5EF4-FFF2-40B4-BE49-F238E27FC236}">
                <a16:creationId xmlns:a16="http://schemas.microsoft.com/office/drawing/2014/main" id="{E5FBEB1E-28F5-8ED6-CB53-D0104879A772}"/>
              </a:ext>
            </a:extLst>
          </p:cNvPr>
          <p:cNvSpPr txBox="1"/>
          <p:nvPr/>
        </p:nvSpPr>
        <p:spPr>
          <a:xfrm>
            <a:off x="500003" y="2459504"/>
            <a:ext cx="1082584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400" dirty="0">
                <a:solidFill>
                  <a:srgbClr val="274A67"/>
                </a:solidFill>
                <a:latin typeface="Lato" panose="020F0502020204030203" pitchFamily="34" charset="0"/>
                <a:ea typeface="Calibri"/>
                <a:cs typeface="Calibri"/>
              </a:rPr>
              <a:t>ASWS Webpage on esd.wa.gov</a:t>
            </a:r>
          </a:p>
          <a:p>
            <a:pPr marL="457200" indent="-457200">
              <a:buFont typeface="Arial"/>
              <a:buChar char="•"/>
            </a:pPr>
            <a:r>
              <a:rPr lang="en-US" sz="2400" dirty="0">
                <a:solidFill>
                  <a:srgbClr val="274A67"/>
                </a:solidFill>
                <a:latin typeface="Lato" panose="020F0502020204030203" pitchFamily="34" charset="0"/>
                <a:ea typeface="Calibri"/>
                <a:cs typeface="Calibri"/>
              </a:rPr>
              <a:t>Technology in field work</a:t>
            </a:r>
          </a:p>
          <a:p>
            <a:pPr marL="457200" indent="-457200">
              <a:buFont typeface="Arial"/>
              <a:buChar char="•"/>
            </a:pPr>
            <a:r>
              <a:rPr lang="en-US" sz="2400" dirty="0">
                <a:solidFill>
                  <a:srgbClr val="274A67"/>
                </a:solidFill>
                <a:latin typeface="Lato" panose="020F0502020204030203" pitchFamily="34" charset="0"/>
                <a:ea typeface="Calibri"/>
                <a:cs typeface="Calibri"/>
              </a:rPr>
              <a:t>Employer resources</a:t>
            </a:r>
          </a:p>
          <a:p>
            <a:pPr marL="457200" indent="-457200">
              <a:buFont typeface="Arial"/>
              <a:buChar char="•"/>
            </a:pPr>
            <a:r>
              <a:rPr lang="en-US" sz="2400" dirty="0">
                <a:solidFill>
                  <a:srgbClr val="274A67"/>
                </a:solidFill>
                <a:latin typeface="Lato" panose="020F0502020204030203" pitchFamily="34" charset="0"/>
                <a:ea typeface="Calibri"/>
                <a:cs typeface="Calibri"/>
              </a:rPr>
              <a:t>Case management system expansion (CMS)</a:t>
            </a:r>
          </a:p>
          <a:p>
            <a:pPr marL="457200" indent="-457200">
              <a:buFont typeface="Arial"/>
              <a:buChar char="•"/>
            </a:pPr>
            <a:r>
              <a:rPr lang="en-US" sz="2400" dirty="0">
                <a:solidFill>
                  <a:srgbClr val="274A67"/>
                </a:solidFill>
                <a:latin typeface="Lato" panose="020F0502020204030203" pitchFamily="34" charset="0"/>
                <a:ea typeface="Calibri"/>
                <a:cs typeface="Calibri"/>
              </a:rPr>
              <a:t>Staff training</a:t>
            </a:r>
          </a:p>
        </p:txBody>
      </p:sp>
    </p:spTree>
    <p:extLst>
      <p:ext uri="{BB962C8B-B14F-4D97-AF65-F5344CB8AC3E}">
        <p14:creationId xmlns:p14="http://schemas.microsoft.com/office/powerpoint/2010/main" val="3414238843"/>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3D51D-3505-853C-8940-25C25C34C7FE}"/>
            </a:ext>
          </a:extLst>
        </p:cNvPr>
        <p:cNvGrpSpPr/>
        <p:nvPr/>
      </p:nvGrpSpPr>
      <p:grpSpPr>
        <a:xfrm>
          <a:off x="0" y="0"/>
          <a:ext cx="0" cy="0"/>
          <a:chOff x="0" y="0"/>
          <a:chExt cx="0" cy="0"/>
        </a:xfrm>
      </p:grpSpPr>
      <p:sp>
        <p:nvSpPr>
          <p:cNvPr id="4" name="Title 3" descr="Number of applications &amp; workers requested by AHO table &amp; bar graph.">
            <a:extLst>
              <a:ext uri="{FF2B5EF4-FFF2-40B4-BE49-F238E27FC236}">
                <a16:creationId xmlns:a16="http://schemas.microsoft.com/office/drawing/2014/main" id="{0B0C6BE9-3881-C2B3-B471-43709A9D7335}"/>
              </a:ext>
            </a:extLst>
          </p:cNvPr>
          <p:cNvSpPr>
            <a:spLocks noGrp="1"/>
          </p:cNvSpPr>
          <p:nvPr>
            <p:ph type="title"/>
          </p:nvPr>
        </p:nvSpPr>
        <p:spPr>
          <a:xfrm>
            <a:off x="500003" y="527524"/>
            <a:ext cx="10207848" cy="1080938"/>
          </a:xfrm>
        </p:spPr>
        <p:txBody>
          <a:bodyPr>
            <a:normAutofit/>
          </a:bodyPr>
          <a:lstStyle/>
          <a:p>
            <a:r>
              <a:rPr lang="en-US" dirty="0">
                <a:latin typeface="Bitter"/>
              </a:rPr>
              <a:t>ASWS Office updates – Working together</a:t>
            </a:r>
            <a:endParaRPr lang="en-US" dirty="0">
              <a:solidFill>
                <a:srgbClr val="FFFFFF"/>
              </a:solidFill>
              <a:latin typeface="Bitter"/>
            </a:endParaRPr>
          </a:p>
        </p:txBody>
      </p:sp>
      <p:sp>
        <p:nvSpPr>
          <p:cNvPr id="12" name="TextBox 11">
            <a:extLst>
              <a:ext uri="{FF2B5EF4-FFF2-40B4-BE49-F238E27FC236}">
                <a16:creationId xmlns:a16="http://schemas.microsoft.com/office/drawing/2014/main" id="{2835A5F2-E270-8597-5D9A-6BD4F9F10600}"/>
              </a:ext>
            </a:extLst>
          </p:cNvPr>
          <p:cNvSpPr txBox="1"/>
          <p:nvPr/>
        </p:nvSpPr>
        <p:spPr>
          <a:xfrm>
            <a:off x="658544" y="5926476"/>
            <a:ext cx="2128193" cy="307777"/>
          </a:xfrm>
          <a:prstGeom prst="rect">
            <a:avLst/>
          </a:prstGeom>
          <a:noFill/>
        </p:spPr>
        <p:txBody>
          <a:bodyPr wrap="square" rtlCol="0">
            <a:spAutoFit/>
          </a:bodyPr>
          <a:lstStyle/>
          <a:p>
            <a:r>
              <a:rPr lang="en-US" sz="1400">
                <a:solidFill>
                  <a:srgbClr val="0A5882"/>
                </a:solidFill>
                <a:latin typeface="Lato" panose="020F0502020204030203" pitchFamily="34" charset="0"/>
                <a:ea typeface="Lato" panose="020F0502020204030203" pitchFamily="34" charset="0"/>
                <a:cs typeface="Lato" panose="020F0502020204030203" pitchFamily="34" charset="0"/>
              </a:rPr>
              <a:t>Source: ASWS/ESD</a:t>
            </a:r>
          </a:p>
        </p:txBody>
      </p:sp>
      <p:sp>
        <p:nvSpPr>
          <p:cNvPr id="2" name="TextBox 1">
            <a:extLst>
              <a:ext uri="{FF2B5EF4-FFF2-40B4-BE49-F238E27FC236}">
                <a16:creationId xmlns:a16="http://schemas.microsoft.com/office/drawing/2014/main" id="{FB45F6C1-996E-4AC3-E6CA-3B7AF0902FD9}"/>
              </a:ext>
            </a:extLst>
          </p:cNvPr>
          <p:cNvSpPr txBox="1"/>
          <p:nvPr/>
        </p:nvSpPr>
        <p:spPr>
          <a:xfrm>
            <a:off x="500003" y="2442028"/>
            <a:ext cx="10346871"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dirty="0">
                <a:solidFill>
                  <a:srgbClr val="274A67"/>
                </a:solidFill>
                <a:latin typeface="Lato" panose="020F0502020204030203" pitchFamily="34" charset="0"/>
                <a:ea typeface="Calibri"/>
                <a:cs typeface="Calibri"/>
              </a:rPr>
              <a:t>Federal partner communication</a:t>
            </a:r>
          </a:p>
          <a:p>
            <a:pPr marL="285750" indent="-285750">
              <a:buFont typeface="Arial"/>
              <a:buChar char="•"/>
            </a:pPr>
            <a:r>
              <a:rPr lang="en-US" sz="2400" dirty="0">
                <a:solidFill>
                  <a:srgbClr val="274A67"/>
                </a:solidFill>
                <a:latin typeface="Lato" panose="020F0502020204030203" pitchFamily="34" charset="0"/>
                <a:ea typeface="Calibri"/>
                <a:cs typeface="Calibri"/>
              </a:rPr>
              <a:t>State partner coordination</a:t>
            </a:r>
          </a:p>
          <a:p>
            <a:pPr marL="285750" indent="-285750">
              <a:buFont typeface="Arial"/>
              <a:buChar char="•"/>
            </a:pPr>
            <a:r>
              <a:rPr lang="en-US" sz="2400" dirty="0">
                <a:solidFill>
                  <a:srgbClr val="274A67"/>
                </a:solidFill>
                <a:latin typeface="Lato" panose="020F0502020204030203" pitchFamily="34" charset="0"/>
                <a:ea typeface="Calibri"/>
                <a:cs typeface="Calibri"/>
              </a:rPr>
              <a:t>Intra-agency (ESD) coordination regarding recruitment, complaint processing</a:t>
            </a:r>
          </a:p>
        </p:txBody>
      </p:sp>
    </p:spTree>
    <p:extLst>
      <p:ext uri="{BB962C8B-B14F-4D97-AF65-F5344CB8AC3E}">
        <p14:creationId xmlns:p14="http://schemas.microsoft.com/office/powerpoint/2010/main" val="724795286"/>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28D161-834D-C1AB-9E27-47D96A94E215}"/>
              </a:ext>
            </a:extLst>
          </p:cNvPr>
          <p:cNvSpPr>
            <a:spLocks noGrp="1"/>
          </p:cNvSpPr>
          <p:nvPr>
            <p:ph type="title"/>
          </p:nvPr>
        </p:nvSpPr>
        <p:spPr/>
        <p:txBody>
          <a:bodyPr/>
          <a:lstStyle/>
          <a:p>
            <a:r>
              <a:rPr lang="en-US" dirty="0">
                <a:latin typeface="Bitter"/>
              </a:rPr>
              <a:t>ASWS Office updates – FLC Grant FY 2026</a:t>
            </a:r>
            <a:endParaRPr lang="en-US" dirty="0"/>
          </a:p>
        </p:txBody>
      </p:sp>
      <p:sp>
        <p:nvSpPr>
          <p:cNvPr id="2" name="Content Placeholder 1">
            <a:extLst>
              <a:ext uri="{FF2B5EF4-FFF2-40B4-BE49-F238E27FC236}">
                <a16:creationId xmlns:a16="http://schemas.microsoft.com/office/drawing/2014/main" id="{30CBF338-E26E-22EA-D17A-0C89D3EC2CAC}"/>
              </a:ext>
            </a:extLst>
          </p:cNvPr>
          <p:cNvSpPr>
            <a:spLocks noGrp="1"/>
          </p:cNvSpPr>
          <p:nvPr>
            <p:ph idx="1"/>
          </p:nvPr>
        </p:nvSpPr>
        <p:spPr/>
        <p:txBody>
          <a:bodyPr vert="horz" lIns="91440" tIns="45720" rIns="91440" bIns="45720" rtlCol="0" anchor="t">
            <a:normAutofit/>
          </a:bodyPr>
          <a:lstStyle/>
          <a:p>
            <a:pPr marL="0" indent="0">
              <a:buNone/>
            </a:pPr>
            <a:r>
              <a:rPr lang="en-US" sz="3200" dirty="0">
                <a:latin typeface="Lato"/>
                <a:ea typeface="Lato"/>
                <a:cs typeface="Lato"/>
              </a:rPr>
              <a:t>Foreign Labor Certification grant:</a:t>
            </a:r>
            <a:endParaRPr lang="en-US" sz="3200" dirty="0">
              <a:ea typeface="Lato" panose="020F0502020204030203" pitchFamily="34" charset="0"/>
              <a:cs typeface="Lato" panose="020F0502020204030203" pitchFamily="34" charset="0"/>
            </a:endParaRPr>
          </a:p>
          <a:p>
            <a:pPr lvl="1">
              <a:lnSpc>
                <a:spcPct val="150000"/>
              </a:lnSpc>
            </a:pPr>
            <a:r>
              <a:rPr lang="en-US" sz="2800" dirty="0">
                <a:latin typeface="Lato"/>
                <a:ea typeface="Lato"/>
                <a:cs typeface="Lato"/>
              </a:rPr>
              <a:t>FY 2026 allotment: $597,365.00 (</a:t>
            </a:r>
            <a:r>
              <a:rPr lang="en-US" sz="2800" dirty="0">
                <a:solidFill>
                  <a:srgbClr val="FF0000"/>
                </a:solidFill>
                <a:latin typeface="Lato"/>
                <a:ea typeface="Lato"/>
                <a:cs typeface="Lato"/>
              </a:rPr>
              <a:t>-15.26%</a:t>
            </a:r>
            <a:r>
              <a:rPr lang="en-US" sz="2800" dirty="0">
                <a:latin typeface="Lato"/>
                <a:ea typeface="Lato"/>
                <a:cs typeface="Lato"/>
              </a:rPr>
              <a:t>)</a:t>
            </a:r>
            <a:endParaRPr lang="en-US" sz="2800" dirty="0">
              <a:ea typeface="Lato"/>
              <a:cs typeface="Lato"/>
            </a:endParaRPr>
          </a:p>
          <a:p>
            <a:pPr lvl="1"/>
            <a:r>
              <a:rPr lang="en-US" sz="2800" dirty="0">
                <a:latin typeface="Lato"/>
                <a:ea typeface="Lato"/>
                <a:cs typeface="Lato"/>
              </a:rPr>
              <a:t>FY 2025 allotment $704,973.00</a:t>
            </a:r>
          </a:p>
          <a:p>
            <a:pPr lvl="2"/>
            <a:endParaRPr lang="en-US" dirty="0">
              <a:latin typeface="Lato"/>
              <a:ea typeface="Lato"/>
              <a:cs typeface="Lato"/>
            </a:endParaRPr>
          </a:p>
          <a:p>
            <a:pPr marL="914400" lvl="2" indent="0">
              <a:buNone/>
            </a:pPr>
            <a:endParaRPr lang="en-US" dirty="0">
              <a:latin typeface="Lato"/>
              <a:ea typeface="Lato"/>
              <a:cs typeface="Lato"/>
            </a:endParaRPr>
          </a:p>
        </p:txBody>
      </p:sp>
    </p:spTree>
    <p:extLst>
      <p:ext uri="{BB962C8B-B14F-4D97-AF65-F5344CB8AC3E}">
        <p14:creationId xmlns:p14="http://schemas.microsoft.com/office/powerpoint/2010/main" val="414562247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50112-0551-2225-1237-2D3F0569B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7E583-624A-5838-1BDD-6F9492797A07}"/>
              </a:ext>
            </a:extLst>
          </p:cNvPr>
          <p:cNvSpPr>
            <a:spLocks noGrp="1"/>
          </p:cNvSpPr>
          <p:nvPr>
            <p:ph type="ctrTitle"/>
          </p:nvPr>
        </p:nvSpPr>
        <p:spPr>
          <a:xfrm>
            <a:off x="566061" y="2840439"/>
            <a:ext cx="8399913" cy="1131099"/>
          </a:xfrm>
        </p:spPr>
        <p:txBody>
          <a:bodyPr>
            <a:normAutofit fontScale="90000"/>
          </a:bodyPr>
          <a:lstStyle/>
          <a:p>
            <a:pPr algn="l"/>
            <a:r>
              <a:rPr lang="en-US" sz="4000" dirty="0">
                <a:latin typeface="Bitter"/>
              </a:rPr>
              <a:t>Processing and Adjudicating Foreign Labor Certification Applications</a:t>
            </a:r>
            <a:endParaRPr lang="en-US" sz="3600" dirty="0">
              <a:latin typeface="Bitter"/>
            </a:endParaRPr>
          </a:p>
        </p:txBody>
      </p:sp>
      <p:sp>
        <p:nvSpPr>
          <p:cNvPr id="7" name="Rectangle: Rounded Corners 6">
            <a:extLst>
              <a:ext uri="{FF2B5EF4-FFF2-40B4-BE49-F238E27FC236}">
                <a16:creationId xmlns:a16="http://schemas.microsoft.com/office/drawing/2014/main" id="{7B30C45B-D9AB-217A-D7EB-7EAEDE0DFEC0}"/>
              </a:ext>
            </a:extLst>
          </p:cNvPr>
          <p:cNvSpPr/>
          <p:nvPr/>
        </p:nvSpPr>
        <p:spPr>
          <a:xfrm>
            <a:off x="0" y="4378362"/>
            <a:ext cx="8944984" cy="465781"/>
          </a:xfrm>
          <a:prstGeom prst="roundRect">
            <a:avLst>
              <a:gd name="adj" fmla="val 49079"/>
            </a:avLst>
          </a:prstGeom>
          <a:solidFill>
            <a:srgbClr val="D4D4D7"/>
          </a:solidFill>
          <a:ln>
            <a:noFill/>
          </a:ln>
        </p:spPr>
        <p:style>
          <a:lnRef idx="2">
            <a:schemeClr val="accent1">
              <a:shade val="15000"/>
            </a:schemeClr>
          </a:lnRef>
          <a:fillRef idx="1">
            <a:schemeClr val="accent1"/>
          </a:fillRef>
          <a:effectRef idx="0">
            <a:schemeClr val="accent1"/>
          </a:effectRef>
          <a:fontRef idx="minor">
            <a:schemeClr val="lt1"/>
          </a:fontRef>
        </p:style>
        <p:txBody>
          <a:bodyPr rIns="274320" rtlCol="0" anchor="ctr"/>
          <a:lstStyle/>
          <a:p>
            <a:pPr algn="r">
              <a:defRPr/>
            </a:pPr>
            <a:r>
              <a:rPr kumimoji="0" lang="en-US" sz="2000" b="0" i="0" u="none" strike="noStrike" kern="1200" cap="none" spc="0" normalizeH="0" baseline="0" noProof="0">
                <a:ln>
                  <a:noFill/>
                </a:ln>
                <a:solidFill>
                  <a:srgbClr val="404144"/>
                </a:solidFill>
                <a:effectLst/>
                <a:uLnTx/>
                <a:uFillTx/>
                <a:latin typeface="Lato" panose="020F0502020204030203" pitchFamily="34" charset="0"/>
                <a:ea typeface="+mn-ea"/>
                <a:cs typeface="+mn-cs"/>
              </a:rPr>
              <a:t>Petra Meraz, Foreign Labor Certification Program Supervisor, ASWS Office</a:t>
            </a:r>
          </a:p>
        </p:txBody>
      </p:sp>
    </p:spTree>
    <p:extLst>
      <p:ext uri="{BB962C8B-B14F-4D97-AF65-F5344CB8AC3E}">
        <p14:creationId xmlns:p14="http://schemas.microsoft.com/office/powerpoint/2010/main" val="173289781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theme/theme1.xml><?xml version="1.0" encoding="utf-8"?>
<a:theme xmlns:a="http://schemas.openxmlformats.org/drawingml/2006/main" name="5_Theme_ESDnew">
  <a:themeElements>
    <a:clrScheme name="ESD brand colors 2025">
      <a:dk1>
        <a:srgbClr val="404144"/>
      </a:dk1>
      <a:lt1>
        <a:srgbClr val="FFFFFF"/>
      </a:lt1>
      <a:dk2>
        <a:srgbClr val="5E5F62"/>
      </a:dk2>
      <a:lt2>
        <a:srgbClr val="B9B9BC"/>
      </a:lt2>
      <a:accent1>
        <a:srgbClr val="74AFD4"/>
      </a:accent1>
      <a:accent2>
        <a:srgbClr val="0C70AD"/>
      </a:accent2>
      <a:accent3>
        <a:srgbClr val="0A5882"/>
      </a:accent3>
      <a:accent4>
        <a:srgbClr val="092D40"/>
      </a:accent4>
      <a:accent5>
        <a:srgbClr val="ED8F0C"/>
      </a:accent5>
      <a:accent6>
        <a:srgbClr val="FCE6C2"/>
      </a:accent6>
      <a:hlink>
        <a:srgbClr val="32A3D3"/>
      </a:hlink>
      <a:folHlink>
        <a:srgbClr val="363064"/>
      </a:folHlink>
    </a:clrScheme>
    <a:fontScheme name="ESD NEW">
      <a:majorFont>
        <a:latin typeface="Century Gothic"/>
        <a:ea typeface=""/>
        <a:cs typeface=""/>
      </a:majorFont>
      <a:minorFont>
        <a:latin typeface="Calibri"/>
        <a:ea typeface=""/>
        <a:cs typeface=""/>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Theme_ESDnew" id="{E28D2FAD-31A1-449D-98C4-B3916E6A18CF}" vid="{F3993A36-1CDE-4C1E-8A3E-05AB6F7BB3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AF501BF4E390A4C85F397DD845FBE67" ma:contentTypeVersion="10" ma:contentTypeDescription="Create a new document." ma:contentTypeScope="" ma:versionID="afa718e27891b6faa24f5c94ae32539f">
  <xsd:schema xmlns:xsd="http://www.w3.org/2001/XMLSchema" xmlns:xs="http://www.w3.org/2001/XMLSchema" xmlns:p="http://schemas.microsoft.com/office/2006/metadata/properties" xmlns:ns2="9d6c8f2d-1721-4f97-b312-29e130c960b7" targetNamespace="http://schemas.microsoft.com/office/2006/metadata/properties" ma:root="true" ma:fieldsID="84fb73b455f38430d3a1c6d13a77c93c" ns2:_="">
    <xsd:import namespace="9d6c8f2d-1721-4f97-b312-29e130c960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6c8f2d-1721-4f97-b312-29e130c960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60a6a1c-50a4-4ec0-87e3-f00760ffe76b"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d6c8f2d-1721-4f97-b312-29e130c960b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417212-5154-49CC-8A3A-06453CCA8DA5}">
  <ds:schemaRefs>
    <ds:schemaRef ds:uri="http://schemas.microsoft.com/sharepoint/v3/contenttype/forms"/>
  </ds:schemaRefs>
</ds:datastoreItem>
</file>

<file path=customXml/itemProps2.xml><?xml version="1.0" encoding="utf-8"?>
<ds:datastoreItem xmlns:ds="http://schemas.openxmlformats.org/officeDocument/2006/customXml" ds:itemID="{68A35E03-6AC8-4394-9C9E-E64E1FBDAB77}">
  <ds:schemaRefs>
    <ds:schemaRef ds:uri="9d6c8f2d-1721-4f97-b312-29e130c960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329EC3C-AFA5-499A-ADEB-08799079BEA9}">
  <ds:schemaRefs>
    <ds:schemaRef ds:uri="http://purl.org/dc/terms/"/>
    <ds:schemaRef ds:uri="http://purl.org/dc/dcmitype/"/>
    <ds:schemaRef ds:uri="http://schemas.microsoft.com/office/2006/documentManagement/types"/>
    <ds:schemaRef ds:uri="http://schemas.microsoft.com/office/infopath/2007/PartnerControls"/>
    <ds:schemaRef ds:uri="http://purl.org/dc/elements/1.1/"/>
    <ds:schemaRef ds:uri="9d6c8f2d-1721-4f97-b312-29e130c960b7"/>
    <ds:schemaRef ds:uri="http://schemas.openxmlformats.org/package/2006/metadata/core-properties"/>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ef19a334-c2b0-492d-b824-fedde17c01cc}" enabled="1" method="Privileged" siteId="{11d0e217-264e-400a-8ba0-57dcc127d72d}" removed="0"/>
</clbl:labelList>
</file>

<file path=docProps/app.xml><?xml version="1.0" encoding="utf-8"?>
<Properties xmlns="http://schemas.openxmlformats.org/officeDocument/2006/extended-properties" xmlns:vt="http://schemas.openxmlformats.org/officeDocument/2006/docPropsVTypes">
  <Template/>
  <TotalTime>7</TotalTime>
  <Words>1648</Words>
  <Application>Microsoft Office PowerPoint</Application>
  <PresentationFormat>Widescreen</PresentationFormat>
  <Paragraphs>228</Paragraphs>
  <Slides>34</Slides>
  <Notes>26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2" baseType="lpstr">
      <vt:lpstr>Arial</vt:lpstr>
      <vt:lpstr>Bitter</vt:lpstr>
      <vt:lpstr>Calibri</vt:lpstr>
      <vt:lpstr>Century Gothic</vt:lpstr>
      <vt:lpstr>Lato</vt:lpstr>
      <vt:lpstr>Wingdings</vt:lpstr>
      <vt:lpstr>5_Theme_ESDnew</vt:lpstr>
      <vt:lpstr>Adobe Acrobat Document</vt:lpstr>
      <vt:lpstr>ASWS Advisory Committee May 21, 2026</vt:lpstr>
      <vt:lpstr>Equal opportunity statement</vt:lpstr>
      <vt:lpstr>Housekeeping</vt:lpstr>
      <vt:lpstr>Agenda</vt:lpstr>
      <vt:lpstr>ASWS Office updates</vt:lpstr>
      <vt:lpstr>ASWS Office updates – Operations &amp; Improvements</vt:lpstr>
      <vt:lpstr>ASWS Office updates – Working together</vt:lpstr>
      <vt:lpstr>ASWS Office updates – FLC Grant FY 2026</vt:lpstr>
      <vt:lpstr>Processing and Adjudicating Foreign Labor Certification Applications</vt:lpstr>
      <vt:lpstr>Summary status of applications and workers  October 1, 2025 – April 30, 2026</vt:lpstr>
      <vt:lpstr>Number of H-2A applications &amp; workers requested; by AHO  October 1, 2025 – April 30, 2026</vt:lpstr>
      <vt:lpstr>Number of active contracts &amp; workers; by AHO Started by and ended after April 30, 2026</vt:lpstr>
      <vt:lpstr>Completing Site Visits, (field visits) Field Checks and Complaint Resolution</vt:lpstr>
      <vt:lpstr>Site Visits October 1, 2025 – April 30, 2026</vt:lpstr>
      <vt:lpstr>Field Checks October 1, 2025 – April 30, 2026</vt:lpstr>
      <vt:lpstr>Complaints October 1, 2025 – April 30, 2026</vt:lpstr>
      <vt:lpstr>ASWS quarterly report – 2 Qtr. PY2026 January 1, – March 31, 2026</vt:lpstr>
      <vt:lpstr>Workforce Services Division (WSD)</vt:lpstr>
      <vt:lpstr>MSFW Outreach</vt:lpstr>
      <vt:lpstr>MSFW Outreach Performance</vt:lpstr>
      <vt:lpstr>MSFW Complaints and Apparent Violations</vt:lpstr>
      <vt:lpstr>Allegation of Complaints from MSFW’s</vt:lpstr>
      <vt:lpstr>MSFWs Contacted by Full-time Outreach Offices</vt:lpstr>
      <vt:lpstr>MSFWs Served by Region</vt:lpstr>
      <vt:lpstr> MSFWs Served by Full Time Outreach Offices</vt:lpstr>
      <vt:lpstr>Changes to Share</vt:lpstr>
      <vt:lpstr>Updates to WorkSourceWA.com</vt:lpstr>
      <vt:lpstr>What’s changing: impacts and improvement</vt:lpstr>
      <vt:lpstr>What to expect</vt:lpstr>
      <vt:lpstr>Agency updates</vt:lpstr>
      <vt:lpstr>Agency updates</vt:lpstr>
      <vt:lpstr>Public Comment</vt:lpstr>
      <vt:lpstr>Good of the Order</vt:lpstr>
      <vt:lpstr>Next ASWS Meeting: Thursday, July 16, 2026, from 9AM to 12pm</vt:lpstr>
    </vt:vector>
  </TitlesOfParts>
  <Company>Employment Security Dept. WA State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Zeitlin, Daniel (ESD)</dc:creator>
  <cp:lastModifiedBy>Carlson, Vickie (ESD)</cp:lastModifiedBy>
  <cp:revision>1</cp:revision>
  <dcterms:created xsi:type="dcterms:W3CDTF">2025-09-18T22:58:24Z</dcterms:created>
  <dcterms:modified xsi:type="dcterms:W3CDTF">2026-05-19T23:00:34Z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0x0101005AF501BF4E390A4C85F397DD845FBE67</vt:lpwstr>
  </property>
  <property fmtid="{D5CDD505-2E9C-101B-9397-08002B2CF9AE}" pid="4" name="Order">
    <vt:r8>20200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